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383" r:id="rId2"/>
    <p:sldId id="583" r:id="rId3"/>
    <p:sldId id="568" r:id="rId4"/>
    <p:sldId id="570" r:id="rId5"/>
    <p:sldId id="576" r:id="rId6"/>
    <p:sldId id="529" r:id="rId7"/>
    <p:sldId id="540" r:id="rId8"/>
    <p:sldId id="558" r:id="rId9"/>
    <p:sldId id="559" r:id="rId10"/>
    <p:sldId id="580" r:id="rId11"/>
    <p:sldId id="581" r:id="rId12"/>
    <p:sldId id="539" r:id="rId13"/>
    <p:sldId id="541" r:id="rId14"/>
    <p:sldId id="543" r:id="rId15"/>
    <p:sldId id="560" r:id="rId16"/>
    <p:sldId id="573" r:id="rId17"/>
    <p:sldId id="577" r:id="rId18"/>
    <p:sldId id="578" r:id="rId19"/>
    <p:sldId id="579" r:id="rId20"/>
    <p:sldId id="582" r:id="rId21"/>
  </p:sldIdLst>
  <p:sldSz cx="9144000" cy="6858000" type="screen4x3"/>
  <p:notesSz cx="6735763" cy="98663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E8654AAB-54F7-47D4-B8D4-1C86DC7B87F4}">
          <p14:sldIdLst>
            <p14:sldId id="383"/>
          </p14:sldIdLst>
        </p14:section>
        <p14:section name="Section sans titre" id="{180130A8-DAFB-4978-BF88-98E1FC7224C5}">
          <p14:sldIdLst>
            <p14:sldId id="583"/>
            <p14:sldId id="568"/>
            <p14:sldId id="570"/>
            <p14:sldId id="576"/>
            <p14:sldId id="529"/>
            <p14:sldId id="540"/>
            <p14:sldId id="558"/>
            <p14:sldId id="559"/>
            <p14:sldId id="580"/>
            <p14:sldId id="581"/>
            <p14:sldId id="539"/>
            <p14:sldId id="541"/>
            <p14:sldId id="543"/>
            <p14:sldId id="560"/>
            <p14:sldId id="573"/>
            <p14:sldId id="577"/>
            <p14:sldId id="578"/>
            <p14:sldId id="579"/>
            <p14:sldId id="582"/>
          </p14:sldIdLst>
        </p14:section>
      </p14:sectionLst>
    </p:ext>
    <p:ext uri="{EFAFB233-063F-42B5-8137-9DF3F51BA10A}">
      <p15:sldGuideLst xmlns:p15="http://schemas.microsoft.com/office/powerpoint/2012/main">
        <p15:guide id="1" orient="horz" pos="3793">
          <p15:clr>
            <a:srgbClr val="A4A3A4"/>
          </p15:clr>
        </p15:guide>
        <p15:guide id="2" orient="horz" pos="3203">
          <p15:clr>
            <a:srgbClr val="A4A3A4"/>
          </p15:clr>
        </p15:guide>
        <p15:guide id="3" pos="2426">
          <p15:clr>
            <a:srgbClr val="A4A3A4"/>
          </p15:clr>
        </p15:guide>
        <p15:guide id="4" pos="5193">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brochet" initials="p"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E5808"/>
    <a:srgbClr val="0066CC"/>
    <a:srgbClr val="FFFFFF"/>
    <a:srgbClr val="FFFFCC"/>
    <a:srgbClr val="FFCC66"/>
    <a:srgbClr val="FEF2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25E5076-3810-47DD-B79F-674D7AD40C01}" styleName="Style foncé 1 - Accentuation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09" autoAdjust="0"/>
    <p:restoredTop sz="99821" autoAdjust="0"/>
  </p:normalViewPr>
  <p:slideViewPr>
    <p:cSldViewPr>
      <p:cViewPr varScale="1">
        <p:scale>
          <a:sx n="56" d="100"/>
          <a:sy n="56" d="100"/>
        </p:scale>
        <p:origin x="1152" y="48"/>
      </p:cViewPr>
      <p:guideLst>
        <p:guide orient="horz" pos="3793"/>
        <p:guide orient="horz" pos="3203"/>
        <p:guide pos="2426"/>
        <p:guide pos="5193"/>
      </p:guideLst>
    </p:cSldViewPr>
  </p:slideViewPr>
  <p:outlineViewPr>
    <p:cViewPr>
      <p:scale>
        <a:sx n="33" d="100"/>
        <a:sy n="33" d="100"/>
      </p:scale>
      <p:origin x="240" y="127752"/>
    </p:cViewPr>
  </p:outlineViewPr>
  <p:notesTextViewPr>
    <p:cViewPr>
      <p:scale>
        <a:sx n="400" d="100"/>
        <a:sy n="400" d="100"/>
      </p:scale>
      <p:origin x="0" y="0"/>
    </p:cViewPr>
  </p:notesTextViewPr>
  <p:sorterViewPr>
    <p:cViewPr>
      <p:scale>
        <a:sx n="66" d="100"/>
        <a:sy n="66" d="100"/>
      </p:scale>
      <p:origin x="0" y="0"/>
    </p:cViewPr>
  </p:sorterViewPr>
  <p:notesViewPr>
    <p:cSldViewPr>
      <p:cViewPr varScale="1">
        <p:scale>
          <a:sx n="49" d="100"/>
          <a:sy n="49" d="100"/>
        </p:scale>
        <p:origin x="-3006" y="-114"/>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D0EB8D-EDB6-4EC9-B1C9-E226B723B5ED}" type="doc">
      <dgm:prSet loTypeId="urn:microsoft.com/office/officeart/2005/8/layout/hProcess4" loCatId="process" qsTypeId="urn:microsoft.com/office/officeart/2005/8/quickstyle/simple1#1" qsCatId="simple" csTypeId="urn:microsoft.com/office/officeart/2005/8/colors/colorful4" csCatId="colorful" phldr="1"/>
      <dgm:spPr/>
      <dgm:t>
        <a:bodyPr/>
        <a:lstStyle/>
        <a:p>
          <a:endParaRPr lang="fr-FR"/>
        </a:p>
      </dgm:t>
    </dgm:pt>
    <dgm:pt modelId="{6891B0E9-DDCC-4402-A559-02059C8F6461}">
      <dgm:prSet phldrT="[Texte]"/>
      <dgm:spPr>
        <a:solidFill>
          <a:schemeClr val="accent5"/>
        </a:solidFill>
      </dgm:spPr>
      <dgm:t>
        <a:bodyPr/>
        <a:lstStyle/>
        <a:p>
          <a:r>
            <a:rPr lang="fr-FR" dirty="0">
              <a:latin typeface="Arial" pitchFamily="34" charset="0"/>
              <a:cs typeface="Arial" pitchFamily="34" charset="0"/>
            </a:rPr>
            <a:t>Promoteurs</a:t>
          </a:r>
        </a:p>
      </dgm:t>
    </dgm:pt>
    <dgm:pt modelId="{5BD001C4-D917-4183-88C9-C5C7D5876078}" type="parTrans" cxnId="{0B7A2C40-5F9D-474E-B02B-9E155494FB93}">
      <dgm:prSet/>
      <dgm:spPr/>
      <dgm:t>
        <a:bodyPr/>
        <a:lstStyle/>
        <a:p>
          <a:endParaRPr lang="fr-FR"/>
        </a:p>
      </dgm:t>
    </dgm:pt>
    <dgm:pt modelId="{9589DEBD-2EBC-4C41-B449-A0E34C263640}" type="sibTrans" cxnId="{0B7A2C40-5F9D-474E-B02B-9E155494FB93}">
      <dgm:prSet/>
      <dgm:spPr>
        <a:solidFill>
          <a:schemeClr val="accent5"/>
        </a:solidFill>
      </dgm:spPr>
      <dgm:t>
        <a:bodyPr/>
        <a:lstStyle/>
        <a:p>
          <a:endParaRPr lang="fr-FR"/>
        </a:p>
      </dgm:t>
    </dgm:pt>
    <dgm:pt modelId="{B20D2751-A448-4F8A-8CB8-D77BC53E0E51}">
      <dgm:prSet phldrT="[Texte]"/>
      <dgm:spPr>
        <a:ln>
          <a:solidFill>
            <a:schemeClr val="accent5"/>
          </a:solidFill>
        </a:ln>
      </dgm:spPr>
      <dgm:t>
        <a:bodyPr/>
        <a:lstStyle/>
        <a:p>
          <a:r>
            <a:rPr lang="fr-FR" dirty="0">
              <a:latin typeface="Arial" pitchFamily="34" charset="0"/>
              <a:cs typeface="Arial" pitchFamily="34" charset="0"/>
            </a:rPr>
            <a:t>Employés de la société</a:t>
          </a:r>
        </a:p>
      </dgm:t>
    </dgm:pt>
    <dgm:pt modelId="{B9EAA2D3-2E4B-4AC4-BE60-E22B126292AA}" type="parTrans" cxnId="{A09E3DA8-FEE4-4BBC-AC80-94BD879D030B}">
      <dgm:prSet/>
      <dgm:spPr/>
      <dgm:t>
        <a:bodyPr/>
        <a:lstStyle/>
        <a:p>
          <a:endParaRPr lang="fr-FR"/>
        </a:p>
      </dgm:t>
    </dgm:pt>
    <dgm:pt modelId="{37050ECE-BE57-4B79-B1FA-BF85EC959622}" type="sibTrans" cxnId="{A09E3DA8-FEE4-4BBC-AC80-94BD879D030B}">
      <dgm:prSet/>
      <dgm:spPr/>
      <dgm:t>
        <a:bodyPr/>
        <a:lstStyle/>
        <a:p>
          <a:endParaRPr lang="fr-FR"/>
        </a:p>
      </dgm:t>
    </dgm:pt>
    <dgm:pt modelId="{14E21FAD-73E9-4510-AEBC-310124AF08FA}">
      <dgm:prSet phldrT="[Texte]"/>
      <dgm:spPr>
        <a:solidFill>
          <a:schemeClr val="accent6">
            <a:lumMod val="75000"/>
          </a:schemeClr>
        </a:solidFill>
      </dgm:spPr>
      <dgm:t>
        <a:bodyPr/>
        <a:lstStyle/>
        <a:p>
          <a:r>
            <a:rPr lang="fr-FR" dirty="0">
              <a:latin typeface="Arial" pitchFamily="34" charset="0"/>
              <a:cs typeface="Arial" pitchFamily="34" charset="0"/>
            </a:rPr>
            <a:t>FCPE</a:t>
          </a:r>
        </a:p>
      </dgm:t>
    </dgm:pt>
    <dgm:pt modelId="{1140CF58-51DC-4C30-911D-C53E96BF6E25}" type="parTrans" cxnId="{53D813F3-EC94-4B66-8183-A07BA9EB0261}">
      <dgm:prSet/>
      <dgm:spPr/>
      <dgm:t>
        <a:bodyPr/>
        <a:lstStyle/>
        <a:p>
          <a:endParaRPr lang="fr-FR"/>
        </a:p>
      </dgm:t>
    </dgm:pt>
    <dgm:pt modelId="{994EC9A2-5F51-4A35-B12D-7DA5B191D7BD}" type="sibTrans" cxnId="{53D813F3-EC94-4B66-8183-A07BA9EB0261}">
      <dgm:prSet/>
      <dgm:spPr/>
      <dgm:t>
        <a:bodyPr/>
        <a:lstStyle/>
        <a:p>
          <a:endParaRPr lang="fr-FR"/>
        </a:p>
      </dgm:t>
    </dgm:pt>
    <dgm:pt modelId="{5ABDE3D7-9E3E-4039-A97C-0318DE537672}">
      <dgm:prSet phldrT="[Texte]"/>
      <dgm:spPr/>
      <dgm:t>
        <a:bodyPr/>
        <a:lstStyle/>
        <a:p>
          <a:r>
            <a:rPr lang="fr-FR" dirty="0">
              <a:latin typeface="Arial" pitchFamily="34" charset="0"/>
              <a:cs typeface="Arial" pitchFamily="34" charset="0"/>
            </a:rPr>
            <a:t>Organes de gestion du FCP</a:t>
          </a:r>
        </a:p>
      </dgm:t>
    </dgm:pt>
    <dgm:pt modelId="{2B077A01-4A23-4223-89D3-0E53475A98B0}" type="parTrans" cxnId="{46BC009F-A3FB-4446-878F-7BD46F38CC27}">
      <dgm:prSet/>
      <dgm:spPr/>
      <dgm:t>
        <a:bodyPr/>
        <a:lstStyle/>
        <a:p>
          <a:endParaRPr lang="fr-FR"/>
        </a:p>
      </dgm:t>
    </dgm:pt>
    <dgm:pt modelId="{9537AA9E-D8A9-4465-9472-7B6B7401B999}" type="sibTrans" cxnId="{46BC009F-A3FB-4446-878F-7BD46F38CC27}">
      <dgm:prSet/>
      <dgm:spPr/>
      <dgm:t>
        <a:bodyPr/>
        <a:lstStyle/>
        <a:p>
          <a:endParaRPr lang="fr-FR"/>
        </a:p>
      </dgm:t>
    </dgm:pt>
    <dgm:pt modelId="{AE051ADC-A393-4ACE-9403-B4538C26E55E}">
      <dgm:prSet phldrT="[Texte]"/>
      <dgm:spPr/>
      <dgm:t>
        <a:bodyPr/>
        <a:lstStyle/>
        <a:p>
          <a:r>
            <a:rPr lang="fr-FR" dirty="0">
              <a:latin typeface="Arial" pitchFamily="34" charset="0"/>
              <a:cs typeface="Arial" pitchFamily="34" charset="0"/>
            </a:rPr>
            <a:t>Société de gestion</a:t>
          </a:r>
        </a:p>
      </dgm:t>
    </dgm:pt>
    <dgm:pt modelId="{D463C755-85C5-4EFC-B6D3-7712B38F4BD6}" type="parTrans" cxnId="{3689A30E-A19D-4E98-9EB0-03F748FCD7B3}">
      <dgm:prSet/>
      <dgm:spPr/>
      <dgm:t>
        <a:bodyPr/>
        <a:lstStyle/>
        <a:p>
          <a:endParaRPr lang="fr-FR"/>
        </a:p>
      </dgm:t>
    </dgm:pt>
    <dgm:pt modelId="{1E641FE1-CD25-4FEA-B0FA-EB122D724DCA}" type="sibTrans" cxnId="{3689A30E-A19D-4E98-9EB0-03F748FCD7B3}">
      <dgm:prSet/>
      <dgm:spPr/>
      <dgm:t>
        <a:bodyPr/>
        <a:lstStyle/>
        <a:p>
          <a:endParaRPr lang="fr-FR"/>
        </a:p>
      </dgm:t>
    </dgm:pt>
    <dgm:pt modelId="{B1D0B568-CE72-4D33-BFCE-FFEE38BE8500}">
      <dgm:prSet phldrT="[Texte]"/>
      <dgm:spPr/>
      <dgm:t>
        <a:bodyPr/>
        <a:lstStyle/>
        <a:p>
          <a:r>
            <a:rPr lang="fr-FR" dirty="0">
              <a:latin typeface="Arial" pitchFamily="34" charset="0"/>
              <a:cs typeface="Arial" pitchFamily="34" charset="0"/>
            </a:rPr>
            <a:t>Dépositaire</a:t>
          </a:r>
        </a:p>
      </dgm:t>
    </dgm:pt>
    <dgm:pt modelId="{58BB2169-425C-4C51-B48C-9758C5AB069D}" type="parTrans" cxnId="{EA00ABD4-FC11-4D59-8D3C-303E8F7805F1}">
      <dgm:prSet/>
      <dgm:spPr/>
      <dgm:t>
        <a:bodyPr/>
        <a:lstStyle/>
        <a:p>
          <a:endParaRPr lang="fr-FR"/>
        </a:p>
      </dgm:t>
    </dgm:pt>
    <dgm:pt modelId="{053C7C98-169F-4585-9188-69BA4C3233B8}" type="sibTrans" cxnId="{EA00ABD4-FC11-4D59-8D3C-303E8F7805F1}">
      <dgm:prSet/>
      <dgm:spPr/>
      <dgm:t>
        <a:bodyPr/>
        <a:lstStyle/>
        <a:p>
          <a:endParaRPr lang="fr-FR"/>
        </a:p>
      </dgm:t>
    </dgm:pt>
    <dgm:pt modelId="{6D7E51FD-9282-4C95-BF1D-10A9249CF84E}">
      <dgm:prSet phldrT="[Texte]"/>
      <dgm:spPr>
        <a:ln>
          <a:solidFill>
            <a:schemeClr val="accent6">
              <a:lumMod val="75000"/>
            </a:schemeClr>
          </a:solidFill>
        </a:ln>
      </dgm:spPr>
      <dgm:t>
        <a:bodyPr/>
        <a:lstStyle/>
        <a:p>
          <a:r>
            <a:rPr lang="fr-FR" dirty="0">
              <a:latin typeface="Arial" pitchFamily="34" charset="0"/>
              <a:cs typeface="Arial" pitchFamily="34" charset="0"/>
            </a:rPr>
            <a:t>Obtention de l'agrément CREPMF</a:t>
          </a:r>
        </a:p>
      </dgm:t>
    </dgm:pt>
    <dgm:pt modelId="{149A4E2C-5DF4-4A2A-AB7E-7909BE32F5EF}" type="sibTrans" cxnId="{A60F6EE4-63E4-408E-B774-64F8CAB0C516}">
      <dgm:prSet/>
      <dgm:spPr/>
      <dgm:t>
        <a:bodyPr/>
        <a:lstStyle/>
        <a:p>
          <a:endParaRPr lang="fr-FR"/>
        </a:p>
      </dgm:t>
    </dgm:pt>
    <dgm:pt modelId="{739621C6-76A7-4D7E-ABBE-60D01B57996E}" type="parTrans" cxnId="{A60F6EE4-63E4-408E-B774-64F8CAB0C516}">
      <dgm:prSet/>
      <dgm:spPr/>
      <dgm:t>
        <a:bodyPr/>
        <a:lstStyle/>
        <a:p>
          <a:endParaRPr lang="fr-FR"/>
        </a:p>
      </dgm:t>
    </dgm:pt>
    <dgm:pt modelId="{91659379-579D-4435-9E53-1C31F751A3FE}">
      <dgm:prSet phldrT="[Texte]"/>
      <dgm:spPr>
        <a:ln>
          <a:solidFill>
            <a:schemeClr val="accent5"/>
          </a:solidFill>
        </a:ln>
      </dgm:spPr>
      <dgm:t>
        <a:bodyPr/>
        <a:lstStyle/>
        <a:p>
          <a:r>
            <a:rPr lang="fr-FR" dirty="0" err="1">
              <a:latin typeface="Arial" pitchFamily="34" charset="0"/>
              <a:cs typeface="Arial" pitchFamily="34" charset="0"/>
            </a:rPr>
            <a:t>Impaxis</a:t>
          </a:r>
          <a:r>
            <a:rPr lang="fr-FR" dirty="0">
              <a:latin typeface="Arial" pitchFamily="34" charset="0"/>
              <a:cs typeface="Arial" pitchFamily="34" charset="0"/>
            </a:rPr>
            <a:t> Securities</a:t>
          </a:r>
        </a:p>
      </dgm:t>
    </dgm:pt>
    <dgm:pt modelId="{0142CA30-E7D9-4DB3-9642-8A4DFA5FF15D}" type="parTrans" cxnId="{4A5F8480-4BE2-4116-8CCE-93900D9874DE}">
      <dgm:prSet/>
      <dgm:spPr/>
      <dgm:t>
        <a:bodyPr/>
        <a:lstStyle/>
        <a:p>
          <a:endParaRPr lang="fr-FR"/>
        </a:p>
      </dgm:t>
    </dgm:pt>
    <dgm:pt modelId="{00091150-40B4-41DB-B933-38AC4E606540}" type="sibTrans" cxnId="{4A5F8480-4BE2-4116-8CCE-93900D9874DE}">
      <dgm:prSet/>
      <dgm:spPr/>
      <dgm:t>
        <a:bodyPr/>
        <a:lstStyle/>
        <a:p>
          <a:endParaRPr lang="fr-FR"/>
        </a:p>
      </dgm:t>
    </dgm:pt>
    <dgm:pt modelId="{D6A80349-EE76-4EFC-9D68-B3197882BF10}">
      <dgm:prSet phldrT="[Texte]"/>
      <dgm:spPr/>
      <dgm:t>
        <a:bodyPr/>
        <a:lstStyle/>
        <a:p>
          <a:r>
            <a:rPr lang="fr-FR" dirty="0">
              <a:latin typeface="Arial" pitchFamily="34" charset="0"/>
              <a:cs typeface="Arial" pitchFamily="34" charset="0"/>
            </a:rPr>
            <a:t>Comité d’investissement</a:t>
          </a:r>
        </a:p>
      </dgm:t>
    </dgm:pt>
    <dgm:pt modelId="{DA5AA6D0-B869-4ADB-9E19-7AB7C7A18F87}" type="parTrans" cxnId="{A0744A08-5B28-41C2-961B-BF83D8B9988F}">
      <dgm:prSet/>
      <dgm:spPr/>
      <dgm:t>
        <a:bodyPr/>
        <a:lstStyle/>
        <a:p>
          <a:endParaRPr lang="fr-FR"/>
        </a:p>
      </dgm:t>
    </dgm:pt>
    <dgm:pt modelId="{E2E37125-65F9-4D3F-9932-E339E3A0BEC1}" type="sibTrans" cxnId="{A0744A08-5B28-41C2-961B-BF83D8B9988F}">
      <dgm:prSet/>
      <dgm:spPr/>
      <dgm:t>
        <a:bodyPr/>
        <a:lstStyle/>
        <a:p>
          <a:endParaRPr lang="fr-FR"/>
        </a:p>
      </dgm:t>
    </dgm:pt>
    <dgm:pt modelId="{17E6CEAE-137B-4B3A-839D-AC31E58C32F0}">
      <dgm:prSet phldrT="[Texte]"/>
      <dgm:spPr/>
      <dgm:t>
        <a:bodyPr/>
        <a:lstStyle/>
        <a:p>
          <a:r>
            <a:rPr lang="fr-FR" dirty="0">
              <a:latin typeface="Arial" pitchFamily="34" charset="0"/>
              <a:cs typeface="Arial" pitchFamily="34" charset="0"/>
            </a:rPr>
            <a:t>Commissaire aux comptes</a:t>
          </a:r>
        </a:p>
      </dgm:t>
    </dgm:pt>
    <dgm:pt modelId="{1064153F-08B0-4D8C-A383-ACEDC262104F}" type="parTrans" cxnId="{1145F069-3EAE-4497-883E-D62AE3052A37}">
      <dgm:prSet/>
      <dgm:spPr/>
      <dgm:t>
        <a:bodyPr/>
        <a:lstStyle/>
        <a:p>
          <a:endParaRPr lang="fr-FR"/>
        </a:p>
      </dgm:t>
    </dgm:pt>
    <dgm:pt modelId="{9D6706E1-4165-4C82-99B4-32B04552A1CF}" type="sibTrans" cxnId="{1145F069-3EAE-4497-883E-D62AE3052A37}">
      <dgm:prSet/>
      <dgm:spPr/>
      <dgm:t>
        <a:bodyPr/>
        <a:lstStyle/>
        <a:p>
          <a:endParaRPr lang="fr-FR"/>
        </a:p>
      </dgm:t>
    </dgm:pt>
    <dgm:pt modelId="{2B9ED808-B4B6-4333-A38D-F3257750D1DD}" type="pres">
      <dgm:prSet presAssocID="{CED0EB8D-EDB6-4EC9-B1C9-E226B723B5ED}" presName="Name0" presStyleCnt="0">
        <dgm:presLayoutVars>
          <dgm:dir/>
          <dgm:animLvl val="lvl"/>
          <dgm:resizeHandles val="exact"/>
        </dgm:presLayoutVars>
      </dgm:prSet>
      <dgm:spPr/>
    </dgm:pt>
    <dgm:pt modelId="{0D856C7E-2965-4EC5-A7BF-45ADFFC8C6C1}" type="pres">
      <dgm:prSet presAssocID="{CED0EB8D-EDB6-4EC9-B1C9-E226B723B5ED}" presName="tSp" presStyleCnt="0"/>
      <dgm:spPr/>
    </dgm:pt>
    <dgm:pt modelId="{9B399025-423A-44A2-93FB-4FF1749D521C}" type="pres">
      <dgm:prSet presAssocID="{CED0EB8D-EDB6-4EC9-B1C9-E226B723B5ED}" presName="bSp" presStyleCnt="0"/>
      <dgm:spPr/>
    </dgm:pt>
    <dgm:pt modelId="{FBC90CF1-CA8E-4E54-B626-BE7A539F801F}" type="pres">
      <dgm:prSet presAssocID="{CED0EB8D-EDB6-4EC9-B1C9-E226B723B5ED}" presName="process" presStyleCnt="0"/>
      <dgm:spPr/>
    </dgm:pt>
    <dgm:pt modelId="{5E08CF96-617C-494C-8926-4D3C5A088450}" type="pres">
      <dgm:prSet presAssocID="{6891B0E9-DDCC-4402-A559-02059C8F6461}" presName="composite1" presStyleCnt="0"/>
      <dgm:spPr/>
    </dgm:pt>
    <dgm:pt modelId="{C8F867CE-FBB5-45F9-8F6A-E463C162A422}" type="pres">
      <dgm:prSet presAssocID="{6891B0E9-DDCC-4402-A559-02059C8F6461}" presName="dummyNode1" presStyleLbl="node1" presStyleIdx="0" presStyleCnt="3"/>
      <dgm:spPr/>
    </dgm:pt>
    <dgm:pt modelId="{CB650B23-B4AF-4EC5-8AE4-29EB748860F0}" type="pres">
      <dgm:prSet presAssocID="{6891B0E9-DDCC-4402-A559-02059C8F6461}" presName="childNode1" presStyleLbl="bgAcc1" presStyleIdx="0" presStyleCnt="3">
        <dgm:presLayoutVars>
          <dgm:bulletEnabled val="1"/>
        </dgm:presLayoutVars>
      </dgm:prSet>
      <dgm:spPr/>
    </dgm:pt>
    <dgm:pt modelId="{FB7C8C51-9888-48F6-9DA1-6846B47F4E6F}" type="pres">
      <dgm:prSet presAssocID="{6891B0E9-DDCC-4402-A559-02059C8F6461}" presName="childNode1tx" presStyleLbl="bgAcc1" presStyleIdx="0" presStyleCnt="3">
        <dgm:presLayoutVars>
          <dgm:bulletEnabled val="1"/>
        </dgm:presLayoutVars>
      </dgm:prSet>
      <dgm:spPr/>
    </dgm:pt>
    <dgm:pt modelId="{B0021A73-B372-458B-B344-192BC15A96AB}" type="pres">
      <dgm:prSet presAssocID="{6891B0E9-DDCC-4402-A559-02059C8F6461}" presName="parentNode1" presStyleLbl="node1" presStyleIdx="0" presStyleCnt="3">
        <dgm:presLayoutVars>
          <dgm:chMax val="1"/>
          <dgm:bulletEnabled val="1"/>
        </dgm:presLayoutVars>
      </dgm:prSet>
      <dgm:spPr/>
    </dgm:pt>
    <dgm:pt modelId="{780F0AD0-3CF6-452B-A364-199BB400B9BB}" type="pres">
      <dgm:prSet presAssocID="{6891B0E9-DDCC-4402-A559-02059C8F6461}" presName="connSite1" presStyleCnt="0"/>
      <dgm:spPr/>
    </dgm:pt>
    <dgm:pt modelId="{230AE095-79B3-4569-B171-B7C9355F505F}" type="pres">
      <dgm:prSet presAssocID="{9589DEBD-2EBC-4C41-B449-A0E34C263640}" presName="Name9" presStyleLbl="sibTrans2D1" presStyleIdx="0" presStyleCnt="2"/>
      <dgm:spPr/>
    </dgm:pt>
    <dgm:pt modelId="{08AA023A-F5B0-40D5-B1EB-C3BCA7977138}" type="pres">
      <dgm:prSet presAssocID="{14E21FAD-73E9-4510-AEBC-310124AF08FA}" presName="composite2" presStyleCnt="0"/>
      <dgm:spPr/>
    </dgm:pt>
    <dgm:pt modelId="{1B0EC0A6-77F8-4E93-ACB4-2A935ABC99EA}" type="pres">
      <dgm:prSet presAssocID="{14E21FAD-73E9-4510-AEBC-310124AF08FA}" presName="dummyNode2" presStyleLbl="node1" presStyleIdx="0" presStyleCnt="3"/>
      <dgm:spPr/>
    </dgm:pt>
    <dgm:pt modelId="{F3B33D67-A8F2-4049-9A60-2E62EA433924}" type="pres">
      <dgm:prSet presAssocID="{14E21FAD-73E9-4510-AEBC-310124AF08FA}" presName="childNode2" presStyleLbl="bgAcc1" presStyleIdx="1" presStyleCnt="3" custScaleY="72459" custLinFactNeighborX="-754" custLinFactNeighborY="9139">
        <dgm:presLayoutVars>
          <dgm:bulletEnabled val="1"/>
        </dgm:presLayoutVars>
      </dgm:prSet>
      <dgm:spPr/>
    </dgm:pt>
    <dgm:pt modelId="{F08DEA1F-911C-4262-90A5-93B86BB913D7}" type="pres">
      <dgm:prSet presAssocID="{14E21FAD-73E9-4510-AEBC-310124AF08FA}" presName="childNode2tx" presStyleLbl="bgAcc1" presStyleIdx="1" presStyleCnt="3">
        <dgm:presLayoutVars>
          <dgm:bulletEnabled val="1"/>
        </dgm:presLayoutVars>
      </dgm:prSet>
      <dgm:spPr/>
    </dgm:pt>
    <dgm:pt modelId="{1E417994-BC1A-45B6-B90C-44B1FF82B464}" type="pres">
      <dgm:prSet presAssocID="{14E21FAD-73E9-4510-AEBC-310124AF08FA}" presName="parentNode2" presStyleLbl="node1" presStyleIdx="1" presStyleCnt="3" custScaleX="154614" custLinFactNeighborX="934" custLinFactNeighborY="-27892">
        <dgm:presLayoutVars>
          <dgm:chMax val="0"/>
          <dgm:bulletEnabled val="1"/>
        </dgm:presLayoutVars>
      </dgm:prSet>
      <dgm:spPr/>
    </dgm:pt>
    <dgm:pt modelId="{250DE668-A401-4F11-B09B-C30C88A8B7AF}" type="pres">
      <dgm:prSet presAssocID="{14E21FAD-73E9-4510-AEBC-310124AF08FA}" presName="connSite2" presStyleCnt="0"/>
      <dgm:spPr/>
    </dgm:pt>
    <dgm:pt modelId="{10C5A78E-BF32-405D-B38D-BADBA6333F73}" type="pres">
      <dgm:prSet presAssocID="{994EC9A2-5F51-4A35-B12D-7DA5B191D7BD}" presName="Name18" presStyleLbl="sibTrans2D1" presStyleIdx="1" presStyleCnt="2"/>
      <dgm:spPr/>
    </dgm:pt>
    <dgm:pt modelId="{4C3A3FE8-8192-4160-AA4F-FB3C081C5872}" type="pres">
      <dgm:prSet presAssocID="{5ABDE3D7-9E3E-4039-A97C-0318DE537672}" presName="composite1" presStyleCnt="0"/>
      <dgm:spPr/>
    </dgm:pt>
    <dgm:pt modelId="{FFE6DE91-D154-4D06-8A70-3EB3DE61BCAE}" type="pres">
      <dgm:prSet presAssocID="{5ABDE3D7-9E3E-4039-A97C-0318DE537672}" presName="dummyNode1" presStyleLbl="node1" presStyleIdx="1" presStyleCnt="3"/>
      <dgm:spPr/>
    </dgm:pt>
    <dgm:pt modelId="{13616F2B-F89A-4DD8-851B-F9599CCAB4F3}" type="pres">
      <dgm:prSet presAssocID="{5ABDE3D7-9E3E-4039-A97C-0318DE537672}" presName="childNode1" presStyleLbl="bgAcc1" presStyleIdx="2" presStyleCnt="3" custScaleX="126334" custScaleY="100344">
        <dgm:presLayoutVars>
          <dgm:bulletEnabled val="1"/>
        </dgm:presLayoutVars>
      </dgm:prSet>
      <dgm:spPr/>
    </dgm:pt>
    <dgm:pt modelId="{56A292FA-344B-48F4-84D9-17DC877A938D}" type="pres">
      <dgm:prSet presAssocID="{5ABDE3D7-9E3E-4039-A97C-0318DE537672}" presName="childNode1tx" presStyleLbl="bgAcc1" presStyleIdx="2" presStyleCnt="3">
        <dgm:presLayoutVars>
          <dgm:bulletEnabled val="1"/>
        </dgm:presLayoutVars>
      </dgm:prSet>
      <dgm:spPr/>
    </dgm:pt>
    <dgm:pt modelId="{33FFFDF4-FCD3-4B17-B91D-49DC2BDBDA75}" type="pres">
      <dgm:prSet presAssocID="{5ABDE3D7-9E3E-4039-A97C-0318DE537672}" presName="parentNode1" presStyleLbl="node1" presStyleIdx="2" presStyleCnt="3" custScaleX="107997" custScaleY="120905">
        <dgm:presLayoutVars>
          <dgm:chMax val="1"/>
          <dgm:bulletEnabled val="1"/>
        </dgm:presLayoutVars>
      </dgm:prSet>
      <dgm:spPr/>
    </dgm:pt>
    <dgm:pt modelId="{8A53BB41-07D0-4E8C-93F1-E18FD4FCE4EC}" type="pres">
      <dgm:prSet presAssocID="{5ABDE3D7-9E3E-4039-A97C-0318DE537672}" presName="connSite1" presStyleCnt="0"/>
      <dgm:spPr/>
    </dgm:pt>
  </dgm:ptLst>
  <dgm:cxnLst>
    <dgm:cxn modelId="{C5E9EB40-6251-470A-95B8-F74A5F7154E1}" type="presOf" srcId="{6D7E51FD-9282-4C95-BF1D-10A9249CF84E}" destId="{F08DEA1F-911C-4262-90A5-93B86BB913D7}" srcOrd="1" destOrd="0" presId="urn:microsoft.com/office/officeart/2005/8/layout/hProcess4"/>
    <dgm:cxn modelId="{69D9CAC1-A3A8-4580-B624-931F10F42EF0}" type="presOf" srcId="{91659379-579D-4435-9E53-1C31F751A3FE}" destId="{CB650B23-B4AF-4EC5-8AE4-29EB748860F0}" srcOrd="0" destOrd="1" presId="urn:microsoft.com/office/officeart/2005/8/layout/hProcess4"/>
    <dgm:cxn modelId="{4EB990A3-28FF-489C-A3FD-286D1FE641BC}" type="presOf" srcId="{17E6CEAE-137B-4B3A-839D-AC31E58C32F0}" destId="{56A292FA-344B-48F4-84D9-17DC877A938D}" srcOrd="1" destOrd="3" presId="urn:microsoft.com/office/officeart/2005/8/layout/hProcess4"/>
    <dgm:cxn modelId="{6CD2FC18-9738-4ABD-BA8A-12CFA9315C51}" type="presOf" srcId="{B1D0B568-CE72-4D33-BFCE-FFEE38BE8500}" destId="{56A292FA-344B-48F4-84D9-17DC877A938D}" srcOrd="1" destOrd="1" presId="urn:microsoft.com/office/officeart/2005/8/layout/hProcess4"/>
    <dgm:cxn modelId="{A60F6EE4-63E4-408E-B774-64F8CAB0C516}" srcId="{14E21FAD-73E9-4510-AEBC-310124AF08FA}" destId="{6D7E51FD-9282-4C95-BF1D-10A9249CF84E}" srcOrd="0" destOrd="0" parTransId="{739621C6-76A7-4D7E-ABBE-60D01B57996E}" sibTransId="{149A4E2C-5DF4-4A2A-AB7E-7909BE32F5EF}"/>
    <dgm:cxn modelId="{248DA88D-4871-44CA-A320-CE6C114C765C}" type="presOf" srcId="{B1D0B568-CE72-4D33-BFCE-FFEE38BE8500}" destId="{13616F2B-F89A-4DD8-851B-F9599CCAB4F3}" srcOrd="0" destOrd="1" presId="urn:microsoft.com/office/officeart/2005/8/layout/hProcess4"/>
    <dgm:cxn modelId="{C7F7EF1F-41F8-4B15-BA83-808C1D99CDBD}" type="presOf" srcId="{B20D2751-A448-4F8A-8CB8-D77BC53E0E51}" destId="{CB650B23-B4AF-4EC5-8AE4-29EB748860F0}" srcOrd="0" destOrd="0" presId="urn:microsoft.com/office/officeart/2005/8/layout/hProcess4"/>
    <dgm:cxn modelId="{4A5F8480-4BE2-4116-8CCE-93900D9874DE}" srcId="{6891B0E9-DDCC-4402-A559-02059C8F6461}" destId="{91659379-579D-4435-9E53-1C31F751A3FE}" srcOrd="1" destOrd="0" parTransId="{0142CA30-E7D9-4DB3-9642-8A4DFA5FF15D}" sibTransId="{00091150-40B4-41DB-B933-38AC4E606540}"/>
    <dgm:cxn modelId="{46BC009F-A3FB-4446-878F-7BD46F38CC27}" srcId="{CED0EB8D-EDB6-4EC9-B1C9-E226B723B5ED}" destId="{5ABDE3D7-9E3E-4039-A97C-0318DE537672}" srcOrd="2" destOrd="0" parTransId="{2B077A01-4A23-4223-89D3-0E53475A98B0}" sibTransId="{9537AA9E-D8A9-4465-9472-7B6B7401B999}"/>
    <dgm:cxn modelId="{F74D6A5C-EFDE-4F3C-A0F2-8EDB789AD5DD}" type="presOf" srcId="{9589DEBD-2EBC-4C41-B449-A0E34C263640}" destId="{230AE095-79B3-4569-B171-B7C9355F505F}" srcOrd="0" destOrd="0" presId="urn:microsoft.com/office/officeart/2005/8/layout/hProcess4"/>
    <dgm:cxn modelId="{A0744A08-5B28-41C2-961B-BF83D8B9988F}" srcId="{5ABDE3D7-9E3E-4039-A97C-0318DE537672}" destId="{D6A80349-EE76-4EFC-9D68-B3197882BF10}" srcOrd="2" destOrd="0" parTransId="{DA5AA6D0-B869-4ADB-9E19-7AB7C7A18F87}" sibTransId="{E2E37125-65F9-4D3F-9932-E339E3A0BEC1}"/>
    <dgm:cxn modelId="{08E5869F-BFAE-467F-A230-96ED707E5F07}" type="presOf" srcId="{CED0EB8D-EDB6-4EC9-B1C9-E226B723B5ED}" destId="{2B9ED808-B4B6-4333-A38D-F3257750D1DD}" srcOrd="0" destOrd="0" presId="urn:microsoft.com/office/officeart/2005/8/layout/hProcess4"/>
    <dgm:cxn modelId="{1145F069-3EAE-4497-883E-D62AE3052A37}" srcId="{5ABDE3D7-9E3E-4039-A97C-0318DE537672}" destId="{17E6CEAE-137B-4B3A-839D-AC31E58C32F0}" srcOrd="3" destOrd="0" parTransId="{1064153F-08B0-4D8C-A383-ACEDC262104F}" sibTransId="{9D6706E1-4165-4C82-99B4-32B04552A1CF}"/>
    <dgm:cxn modelId="{96D861E6-AAA2-456F-8C6E-9B7B574AEE07}" type="presOf" srcId="{14E21FAD-73E9-4510-AEBC-310124AF08FA}" destId="{1E417994-BC1A-45B6-B90C-44B1FF82B464}" srcOrd="0" destOrd="0" presId="urn:microsoft.com/office/officeart/2005/8/layout/hProcess4"/>
    <dgm:cxn modelId="{FB2DD723-99D7-4499-BF3A-36667BD63877}" type="presOf" srcId="{17E6CEAE-137B-4B3A-839D-AC31E58C32F0}" destId="{13616F2B-F89A-4DD8-851B-F9599CCAB4F3}" srcOrd="0" destOrd="3" presId="urn:microsoft.com/office/officeart/2005/8/layout/hProcess4"/>
    <dgm:cxn modelId="{A09E3DA8-FEE4-4BBC-AC80-94BD879D030B}" srcId="{6891B0E9-DDCC-4402-A559-02059C8F6461}" destId="{B20D2751-A448-4F8A-8CB8-D77BC53E0E51}" srcOrd="0" destOrd="0" parTransId="{B9EAA2D3-2E4B-4AC4-BE60-E22B126292AA}" sibTransId="{37050ECE-BE57-4B79-B1FA-BF85EC959622}"/>
    <dgm:cxn modelId="{0B7A2C40-5F9D-474E-B02B-9E155494FB93}" srcId="{CED0EB8D-EDB6-4EC9-B1C9-E226B723B5ED}" destId="{6891B0E9-DDCC-4402-A559-02059C8F6461}" srcOrd="0" destOrd="0" parTransId="{5BD001C4-D917-4183-88C9-C5C7D5876078}" sibTransId="{9589DEBD-2EBC-4C41-B449-A0E34C263640}"/>
    <dgm:cxn modelId="{EA00ABD4-FC11-4D59-8D3C-303E8F7805F1}" srcId="{5ABDE3D7-9E3E-4039-A97C-0318DE537672}" destId="{B1D0B568-CE72-4D33-BFCE-FFEE38BE8500}" srcOrd="1" destOrd="0" parTransId="{58BB2169-425C-4C51-B48C-9758C5AB069D}" sibTransId="{053C7C98-169F-4585-9188-69BA4C3233B8}"/>
    <dgm:cxn modelId="{1C7806DE-C769-457C-B2AE-C0505BE3EB09}" type="presOf" srcId="{5ABDE3D7-9E3E-4039-A97C-0318DE537672}" destId="{33FFFDF4-FCD3-4B17-B91D-49DC2BDBDA75}" srcOrd="0" destOrd="0" presId="urn:microsoft.com/office/officeart/2005/8/layout/hProcess4"/>
    <dgm:cxn modelId="{A2B49E4F-697F-4974-9648-16C7B83E2B36}" type="presOf" srcId="{91659379-579D-4435-9E53-1C31F751A3FE}" destId="{FB7C8C51-9888-48F6-9DA1-6846B47F4E6F}" srcOrd="1" destOrd="1" presId="urn:microsoft.com/office/officeart/2005/8/layout/hProcess4"/>
    <dgm:cxn modelId="{8924732F-FC8E-4155-BBB0-5CB62D81EBCC}" type="presOf" srcId="{D6A80349-EE76-4EFC-9D68-B3197882BF10}" destId="{56A292FA-344B-48F4-84D9-17DC877A938D}" srcOrd="1" destOrd="2" presId="urn:microsoft.com/office/officeart/2005/8/layout/hProcess4"/>
    <dgm:cxn modelId="{43D62456-EEE2-4D2C-B6EF-C20E4412943B}" type="presOf" srcId="{994EC9A2-5F51-4A35-B12D-7DA5B191D7BD}" destId="{10C5A78E-BF32-405D-B38D-BADBA6333F73}" srcOrd="0" destOrd="0" presId="urn:microsoft.com/office/officeart/2005/8/layout/hProcess4"/>
    <dgm:cxn modelId="{68FD9EF6-C051-4AE7-BA46-0D6FA312B18D}" type="presOf" srcId="{D6A80349-EE76-4EFC-9D68-B3197882BF10}" destId="{13616F2B-F89A-4DD8-851B-F9599CCAB4F3}" srcOrd="0" destOrd="2" presId="urn:microsoft.com/office/officeart/2005/8/layout/hProcess4"/>
    <dgm:cxn modelId="{17D41B7A-35D0-4820-BDD2-C48E5C37CA99}" type="presOf" srcId="{6D7E51FD-9282-4C95-BF1D-10A9249CF84E}" destId="{F3B33D67-A8F2-4049-9A60-2E62EA433924}" srcOrd="0" destOrd="0" presId="urn:microsoft.com/office/officeart/2005/8/layout/hProcess4"/>
    <dgm:cxn modelId="{05654C1F-54E8-4124-8E2A-4FEEC47FD962}" type="presOf" srcId="{AE051ADC-A393-4ACE-9403-B4538C26E55E}" destId="{13616F2B-F89A-4DD8-851B-F9599CCAB4F3}" srcOrd="0" destOrd="0" presId="urn:microsoft.com/office/officeart/2005/8/layout/hProcess4"/>
    <dgm:cxn modelId="{3689A30E-A19D-4E98-9EB0-03F748FCD7B3}" srcId="{5ABDE3D7-9E3E-4039-A97C-0318DE537672}" destId="{AE051ADC-A393-4ACE-9403-B4538C26E55E}" srcOrd="0" destOrd="0" parTransId="{D463C755-85C5-4EFC-B6D3-7712B38F4BD6}" sibTransId="{1E641FE1-CD25-4FEA-B0FA-EB122D724DCA}"/>
    <dgm:cxn modelId="{28F4B81D-508D-4341-A275-5A937DD1A25F}" type="presOf" srcId="{6891B0E9-DDCC-4402-A559-02059C8F6461}" destId="{B0021A73-B372-458B-B344-192BC15A96AB}" srcOrd="0" destOrd="0" presId="urn:microsoft.com/office/officeart/2005/8/layout/hProcess4"/>
    <dgm:cxn modelId="{53D813F3-EC94-4B66-8183-A07BA9EB0261}" srcId="{CED0EB8D-EDB6-4EC9-B1C9-E226B723B5ED}" destId="{14E21FAD-73E9-4510-AEBC-310124AF08FA}" srcOrd="1" destOrd="0" parTransId="{1140CF58-51DC-4C30-911D-C53E96BF6E25}" sibTransId="{994EC9A2-5F51-4A35-B12D-7DA5B191D7BD}"/>
    <dgm:cxn modelId="{20C75922-660A-446B-8C5D-8E9A6D2A001C}" type="presOf" srcId="{AE051ADC-A393-4ACE-9403-B4538C26E55E}" destId="{56A292FA-344B-48F4-84D9-17DC877A938D}" srcOrd="1" destOrd="0" presId="urn:microsoft.com/office/officeart/2005/8/layout/hProcess4"/>
    <dgm:cxn modelId="{88921D99-CEB7-4E90-8224-3C625D787EDC}" type="presOf" srcId="{B20D2751-A448-4F8A-8CB8-D77BC53E0E51}" destId="{FB7C8C51-9888-48F6-9DA1-6846B47F4E6F}" srcOrd="1" destOrd="0" presId="urn:microsoft.com/office/officeart/2005/8/layout/hProcess4"/>
    <dgm:cxn modelId="{AD5615F5-CFA9-4F8E-B0FE-302D04872E39}" type="presParOf" srcId="{2B9ED808-B4B6-4333-A38D-F3257750D1DD}" destId="{0D856C7E-2965-4EC5-A7BF-45ADFFC8C6C1}" srcOrd="0" destOrd="0" presId="urn:microsoft.com/office/officeart/2005/8/layout/hProcess4"/>
    <dgm:cxn modelId="{D960580A-0AE7-440B-A48A-EB50A0C4CEC9}" type="presParOf" srcId="{2B9ED808-B4B6-4333-A38D-F3257750D1DD}" destId="{9B399025-423A-44A2-93FB-4FF1749D521C}" srcOrd="1" destOrd="0" presId="urn:microsoft.com/office/officeart/2005/8/layout/hProcess4"/>
    <dgm:cxn modelId="{A53BC249-C595-40DE-8F5E-C41F2D8C8CD9}" type="presParOf" srcId="{2B9ED808-B4B6-4333-A38D-F3257750D1DD}" destId="{FBC90CF1-CA8E-4E54-B626-BE7A539F801F}" srcOrd="2" destOrd="0" presId="urn:microsoft.com/office/officeart/2005/8/layout/hProcess4"/>
    <dgm:cxn modelId="{63439FED-0754-4016-B196-0305D7E51A07}" type="presParOf" srcId="{FBC90CF1-CA8E-4E54-B626-BE7A539F801F}" destId="{5E08CF96-617C-494C-8926-4D3C5A088450}" srcOrd="0" destOrd="0" presId="urn:microsoft.com/office/officeart/2005/8/layout/hProcess4"/>
    <dgm:cxn modelId="{942864DB-48AB-45DF-804B-8187F85F1458}" type="presParOf" srcId="{5E08CF96-617C-494C-8926-4D3C5A088450}" destId="{C8F867CE-FBB5-45F9-8F6A-E463C162A422}" srcOrd="0" destOrd="0" presId="urn:microsoft.com/office/officeart/2005/8/layout/hProcess4"/>
    <dgm:cxn modelId="{10453CE1-F50C-4658-A285-AB1A80AFCC0D}" type="presParOf" srcId="{5E08CF96-617C-494C-8926-4D3C5A088450}" destId="{CB650B23-B4AF-4EC5-8AE4-29EB748860F0}" srcOrd="1" destOrd="0" presId="urn:microsoft.com/office/officeart/2005/8/layout/hProcess4"/>
    <dgm:cxn modelId="{12699B13-F94F-40C2-8891-F693FA206C0E}" type="presParOf" srcId="{5E08CF96-617C-494C-8926-4D3C5A088450}" destId="{FB7C8C51-9888-48F6-9DA1-6846B47F4E6F}" srcOrd="2" destOrd="0" presId="urn:microsoft.com/office/officeart/2005/8/layout/hProcess4"/>
    <dgm:cxn modelId="{0E62767D-BA79-4636-A651-C17FBE93653C}" type="presParOf" srcId="{5E08CF96-617C-494C-8926-4D3C5A088450}" destId="{B0021A73-B372-458B-B344-192BC15A96AB}" srcOrd="3" destOrd="0" presId="urn:microsoft.com/office/officeart/2005/8/layout/hProcess4"/>
    <dgm:cxn modelId="{123C399C-A04D-4B31-AE28-BC527A7F51AE}" type="presParOf" srcId="{5E08CF96-617C-494C-8926-4D3C5A088450}" destId="{780F0AD0-3CF6-452B-A364-199BB400B9BB}" srcOrd="4" destOrd="0" presId="urn:microsoft.com/office/officeart/2005/8/layout/hProcess4"/>
    <dgm:cxn modelId="{80B88ADD-E59B-4683-A651-433B05EAF117}" type="presParOf" srcId="{FBC90CF1-CA8E-4E54-B626-BE7A539F801F}" destId="{230AE095-79B3-4569-B171-B7C9355F505F}" srcOrd="1" destOrd="0" presId="urn:microsoft.com/office/officeart/2005/8/layout/hProcess4"/>
    <dgm:cxn modelId="{9A4A551D-3A2A-440B-BC50-FB4A228CE9C2}" type="presParOf" srcId="{FBC90CF1-CA8E-4E54-B626-BE7A539F801F}" destId="{08AA023A-F5B0-40D5-B1EB-C3BCA7977138}" srcOrd="2" destOrd="0" presId="urn:microsoft.com/office/officeart/2005/8/layout/hProcess4"/>
    <dgm:cxn modelId="{18ED7294-20B3-45CB-BDCC-8BDC428FA396}" type="presParOf" srcId="{08AA023A-F5B0-40D5-B1EB-C3BCA7977138}" destId="{1B0EC0A6-77F8-4E93-ACB4-2A935ABC99EA}" srcOrd="0" destOrd="0" presId="urn:microsoft.com/office/officeart/2005/8/layout/hProcess4"/>
    <dgm:cxn modelId="{F2230DAA-6AD9-4B81-9E8E-C973B8ED9051}" type="presParOf" srcId="{08AA023A-F5B0-40D5-B1EB-C3BCA7977138}" destId="{F3B33D67-A8F2-4049-9A60-2E62EA433924}" srcOrd="1" destOrd="0" presId="urn:microsoft.com/office/officeart/2005/8/layout/hProcess4"/>
    <dgm:cxn modelId="{5E9BA118-A71B-4EFF-87A4-021DC229917A}" type="presParOf" srcId="{08AA023A-F5B0-40D5-B1EB-C3BCA7977138}" destId="{F08DEA1F-911C-4262-90A5-93B86BB913D7}" srcOrd="2" destOrd="0" presId="urn:microsoft.com/office/officeart/2005/8/layout/hProcess4"/>
    <dgm:cxn modelId="{F4290993-1A65-43D6-A61A-906999A697FB}" type="presParOf" srcId="{08AA023A-F5B0-40D5-B1EB-C3BCA7977138}" destId="{1E417994-BC1A-45B6-B90C-44B1FF82B464}" srcOrd="3" destOrd="0" presId="urn:microsoft.com/office/officeart/2005/8/layout/hProcess4"/>
    <dgm:cxn modelId="{7343CC37-6B00-4607-8C1D-3A9A0FA413B9}" type="presParOf" srcId="{08AA023A-F5B0-40D5-B1EB-C3BCA7977138}" destId="{250DE668-A401-4F11-B09B-C30C88A8B7AF}" srcOrd="4" destOrd="0" presId="urn:microsoft.com/office/officeart/2005/8/layout/hProcess4"/>
    <dgm:cxn modelId="{7EC2912A-D8B8-4E4D-9319-997BDBA626F2}" type="presParOf" srcId="{FBC90CF1-CA8E-4E54-B626-BE7A539F801F}" destId="{10C5A78E-BF32-405D-B38D-BADBA6333F73}" srcOrd="3" destOrd="0" presId="urn:microsoft.com/office/officeart/2005/8/layout/hProcess4"/>
    <dgm:cxn modelId="{52323FBF-5205-4CAE-9FD1-F45B5E2418B3}" type="presParOf" srcId="{FBC90CF1-CA8E-4E54-B626-BE7A539F801F}" destId="{4C3A3FE8-8192-4160-AA4F-FB3C081C5872}" srcOrd="4" destOrd="0" presId="urn:microsoft.com/office/officeart/2005/8/layout/hProcess4"/>
    <dgm:cxn modelId="{9AD1368A-DED5-466B-9F01-8F26DD2AA197}" type="presParOf" srcId="{4C3A3FE8-8192-4160-AA4F-FB3C081C5872}" destId="{FFE6DE91-D154-4D06-8A70-3EB3DE61BCAE}" srcOrd="0" destOrd="0" presId="urn:microsoft.com/office/officeart/2005/8/layout/hProcess4"/>
    <dgm:cxn modelId="{B611B789-2240-42F4-8824-2400BBB89FBF}" type="presParOf" srcId="{4C3A3FE8-8192-4160-AA4F-FB3C081C5872}" destId="{13616F2B-F89A-4DD8-851B-F9599CCAB4F3}" srcOrd="1" destOrd="0" presId="urn:microsoft.com/office/officeart/2005/8/layout/hProcess4"/>
    <dgm:cxn modelId="{330F0E53-2BF6-42B8-B663-DA3CFD1F324F}" type="presParOf" srcId="{4C3A3FE8-8192-4160-AA4F-FB3C081C5872}" destId="{56A292FA-344B-48F4-84D9-17DC877A938D}" srcOrd="2" destOrd="0" presId="urn:microsoft.com/office/officeart/2005/8/layout/hProcess4"/>
    <dgm:cxn modelId="{AC176EF5-7927-4A6C-823F-1F4043C9803D}" type="presParOf" srcId="{4C3A3FE8-8192-4160-AA4F-FB3C081C5872}" destId="{33FFFDF4-FCD3-4B17-B91D-49DC2BDBDA75}" srcOrd="3" destOrd="0" presId="urn:microsoft.com/office/officeart/2005/8/layout/hProcess4"/>
    <dgm:cxn modelId="{653B1514-56A8-4C70-B567-F7464450FF4F}" type="presParOf" srcId="{4C3A3FE8-8192-4160-AA4F-FB3C081C5872}" destId="{8A53BB41-07D0-4E8C-93F1-E18FD4FCE4EC}"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D0163E-0EB8-4E74-A09D-4575A46BD9DC}" type="doc">
      <dgm:prSet loTypeId="urn:microsoft.com/office/officeart/2005/8/layout/equation2" loCatId="process" qsTypeId="urn:microsoft.com/office/officeart/2005/8/quickstyle/simple1#2" qsCatId="simple" csTypeId="urn:microsoft.com/office/officeart/2005/8/colors/accent3_2" csCatId="accent3" phldr="1"/>
      <dgm:spPr/>
    </dgm:pt>
    <dgm:pt modelId="{4B8A80FA-5775-4E61-8A2B-DF675FF099E3}">
      <dgm:prSet phldrT="[Texte]" custT="1"/>
      <dgm:spPr/>
      <dgm:t>
        <a:bodyPr/>
        <a:lstStyle/>
        <a:p>
          <a:r>
            <a:rPr lang="fr-FR" sz="1200" b="1" dirty="0">
              <a:latin typeface="Arial" pitchFamily="34" charset="0"/>
              <a:cs typeface="Arial" pitchFamily="34" charset="0"/>
            </a:rPr>
            <a:t>Cotisations</a:t>
          </a:r>
          <a:r>
            <a:rPr lang="fr-FR" sz="1000" b="1" dirty="0">
              <a:latin typeface="Arial" pitchFamily="34" charset="0"/>
              <a:cs typeface="Arial" pitchFamily="34" charset="0"/>
            </a:rPr>
            <a:t> </a:t>
          </a:r>
          <a:r>
            <a:rPr lang="fr-FR" sz="1200" b="1" dirty="0">
              <a:latin typeface="Arial" pitchFamily="34" charset="0"/>
              <a:cs typeface="Arial" pitchFamily="34" charset="0"/>
            </a:rPr>
            <a:t>libres</a:t>
          </a:r>
        </a:p>
      </dgm:t>
    </dgm:pt>
    <dgm:pt modelId="{4D30D62F-7E63-4DAC-84FC-9CF545E562FE}" type="sibTrans" cxnId="{00905492-AB96-4CB7-8770-4C41E9E0353C}">
      <dgm:prSet/>
      <dgm:spPr/>
      <dgm:t>
        <a:bodyPr/>
        <a:lstStyle/>
        <a:p>
          <a:endParaRPr lang="fr-FR"/>
        </a:p>
      </dgm:t>
    </dgm:pt>
    <dgm:pt modelId="{AE409F8E-BA77-4E00-84AD-6898DD0C5DC6}" type="parTrans" cxnId="{00905492-AB96-4CB7-8770-4C41E9E0353C}">
      <dgm:prSet/>
      <dgm:spPr/>
      <dgm:t>
        <a:bodyPr/>
        <a:lstStyle/>
        <a:p>
          <a:endParaRPr lang="fr-FR"/>
        </a:p>
      </dgm:t>
    </dgm:pt>
    <dgm:pt modelId="{FA22D9B0-4BA2-4D7A-AA19-65F1AAEC3BDA}">
      <dgm:prSet phldrT="[Texte]" custT="1"/>
      <dgm:spPr/>
      <dgm:t>
        <a:bodyPr/>
        <a:lstStyle/>
        <a:p>
          <a:r>
            <a:rPr lang="fr-FR" sz="1200" b="1" dirty="0">
              <a:latin typeface="Arial" pitchFamily="34" charset="0"/>
              <a:cs typeface="Arial" pitchFamily="34" charset="0"/>
            </a:rPr>
            <a:t>Cotisations obligatoires</a:t>
          </a:r>
        </a:p>
      </dgm:t>
    </dgm:pt>
    <dgm:pt modelId="{3C7291AB-1E0C-45F6-8312-D5694C2498A9}" type="sibTrans" cxnId="{83017C0E-5D6A-4949-B38B-13EB46BA56E5}">
      <dgm:prSet/>
      <dgm:spPr/>
      <dgm:t>
        <a:bodyPr/>
        <a:lstStyle/>
        <a:p>
          <a:endParaRPr lang="fr-FR"/>
        </a:p>
      </dgm:t>
    </dgm:pt>
    <dgm:pt modelId="{0D02BAFB-E3F0-4AFC-87FF-E17DEFD4CC0B}" type="parTrans" cxnId="{83017C0E-5D6A-4949-B38B-13EB46BA56E5}">
      <dgm:prSet/>
      <dgm:spPr/>
      <dgm:t>
        <a:bodyPr/>
        <a:lstStyle/>
        <a:p>
          <a:endParaRPr lang="fr-FR"/>
        </a:p>
      </dgm:t>
    </dgm:pt>
    <dgm:pt modelId="{A48E2C98-DC35-4579-88A5-A706B5C94B97}" type="pres">
      <dgm:prSet presAssocID="{6AD0163E-0EB8-4E74-A09D-4575A46BD9DC}" presName="Name0" presStyleCnt="0">
        <dgm:presLayoutVars>
          <dgm:dir/>
          <dgm:resizeHandles val="exact"/>
        </dgm:presLayoutVars>
      </dgm:prSet>
      <dgm:spPr/>
    </dgm:pt>
    <dgm:pt modelId="{FA045237-92DD-4087-B972-B85921A0FC08}" type="pres">
      <dgm:prSet presAssocID="{6AD0163E-0EB8-4E74-A09D-4575A46BD9DC}" presName="vNodes" presStyleCnt="0"/>
      <dgm:spPr/>
    </dgm:pt>
    <dgm:pt modelId="{3C9174F5-99F4-4B38-BECB-0DF866BDA6A5}" type="pres">
      <dgm:prSet presAssocID="{FA22D9B0-4BA2-4D7A-AA19-65F1AAEC3BDA}" presName="node" presStyleLbl="node1" presStyleIdx="0" presStyleCnt="2" custScaleX="2000000" custScaleY="1613681" custLinFactX="425101" custLinFactY="407726" custLinFactNeighborX="500000" custLinFactNeighborY="500000">
        <dgm:presLayoutVars>
          <dgm:bulletEnabled val="1"/>
        </dgm:presLayoutVars>
      </dgm:prSet>
      <dgm:spPr/>
    </dgm:pt>
    <dgm:pt modelId="{B029FFF9-F77F-4723-83A8-4A5A0B501506}" type="pres">
      <dgm:prSet presAssocID="{6AD0163E-0EB8-4E74-A09D-4575A46BD9DC}" presName="sibTransLast" presStyleLbl="sibTrans2D1" presStyleIdx="0" presStyleCnt="1"/>
      <dgm:spPr/>
    </dgm:pt>
    <dgm:pt modelId="{3FBC1642-7DAB-4895-BBFA-2E9BE792C3BD}" type="pres">
      <dgm:prSet presAssocID="{6AD0163E-0EB8-4E74-A09D-4575A46BD9DC}" presName="connectorText" presStyleLbl="sibTrans2D1" presStyleIdx="0" presStyleCnt="1"/>
      <dgm:spPr/>
    </dgm:pt>
    <dgm:pt modelId="{600B731A-4525-4AA0-A8D4-DCC5536185AD}" type="pres">
      <dgm:prSet presAssocID="{6AD0163E-0EB8-4E74-A09D-4575A46BD9DC}" presName="lastNode" presStyleLbl="node1" presStyleIdx="1" presStyleCnt="2" custScaleX="2000000" custScaleY="1042431" custLinFactX="-700000" custLinFactY="-420126" custLinFactNeighborX="-724831" custLinFactNeighborY="-500000">
        <dgm:presLayoutVars>
          <dgm:bulletEnabled val="1"/>
        </dgm:presLayoutVars>
      </dgm:prSet>
      <dgm:spPr/>
    </dgm:pt>
  </dgm:ptLst>
  <dgm:cxnLst>
    <dgm:cxn modelId="{00905492-AB96-4CB7-8770-4C41E9E0353C}" srcId="{6AD0163E-0EB8-4E74-A09D-4575A46BD9DC}" destId="{4B8A80FA-5775-4E61-8A2B-DF675FF099E3}" srcOrd="1" destOrd="0" parTransId="{AE409F8E-BA77-4E00-84AD-6898DD0C5DC6}" sibTransId="{4D30D62F-7E63-4DAC-84FC-9CF545E562FE}"/>
    <dgm:cxn modelId="{0602E370-0900-40C1-84D6-D55A5CF36108}" type="presOf" srcId="{3C7291AB-1E0C-45F6-8312-D5694C2498A9}" destId="{3FBC1642-7DAB-4895-BBFA-2E9BE792C3BD}" srcOrd="1" destOrd="0" presId="urn:microsoft.com/office/officeart/2005/8/layout/equation2"/>
    <dgm:cxn modelId="{E96B1D99-D75D-4B1D-BB42-40B0657EB1EA}" type="presOf" srcId="{6AD0163E-0EB8-4E74-A09D-4575A46BD9DC}" destId="{A48E2C98-DC35-4579-88A5-A706B5C94B97}" srcOrd="0" destOrd="0" presId="urn:microsoft.com/office/officeart/2005/8/layout/equation2"/>
    <dgm:cxn modelId="{E5A0C78E-ED7A-4559-BFF1-D3C8B5C98B92}" type="presOf" srcId="{FA22D9B0-4BA2-4D7A-AA19-65F1AAEC3BDA}" destId="{3C9174F5-99F4-4B38-BECB-0DF866BDA6A5}" srcOrd="0" destOrd="0" presId="urn:microsoft.com/office/officeart/2005/8/layout/equation2"/>
    <dgm:cxn modelId="{F737CCE0-3FCC-4455-9A5B-8B5DBD546093}" type="presOf" srcId="{3C7291AB-1E0C-45F6-8312-D5694C2498A9}" destId="{B029FFF9-F77F-4723-83A8-4A5A0B501506}" srcOrd="0" destOrd="0" presId="urn:microsoft.com/office/officeart/2005/8/layout/equation2"/>
    <dgm:cxn modelId="{6BA8D70B-6762-49FA-90DB-E3BCF97F72BB}" type="presOf" srcId="{4B8A80FA-5775-4E61-8A2B-DF675FF099E3}" destId="{600B731A-4525-4AA0-A8D4-DCC5536185AD}" srcOrd="0" destOrd="0" presId="urn:microsoft.com/office/officeart/2005/8/layout/equation2"/>
    <dgm:cxn modelId="{83017C0E-5D6A-4949-B38B-13EB46BA56E5}" srcId="{6AD0163E-0EB8-4E74-A09D-4575A46BD9DC}" destId="{FA22D9B0-4BA2-4D7A-AA19-65F1AAEC3BDA}" srcOrd="0" destOrd="0" parTransId="{0D02BAFB-E3F0-4AFC-87FF-E17DEFD4CC0B}" sibTransId="{3C7291AB-1E0C-45F6-8312-D5694C2498A9}"/>
    <dgm:cxn modelId="{EE96E431-E6F4-4049-9A3A-C668CE330671}" type="presParOf" srcId="{A48E2C98-DC35-4579-88A5-A706B5C94B97}" destId="{FA045237-92DD-4087-B972-B85921A0FC08}" srcOrd="0" destOrd="0" presId="urn:microsoft.com/office/officeart/2005/8/layout/equation2"/>
    <dgm:cxn modelId="{3DE01818-264B-4561-8374-5FA939FB1AA0}" type="presParOf" srcId="{FA045237-92DD-4087-B972-B85921A0FC08}" destId="{3C9174F5-99F4-4B38-BECB-0DF866BDA6A5}" srcOrd="0" destOrd="0" presId="urn:microsoft.com/office/officeart/2005/8/layout/equation2"/>
    <dgm:cxn modelId="{1722C519-F522-4C4B-AF40-B9FF63D5DB75}" type="presParOf" srcId="{A48E2C98-DC35-4579-88A5-A706B5C94B97}" destId="{B029FFF9-F77F-4723-83A8-4A5A0B501506}" srcOrd="1" destOrd="0" presId="urn:microsoft.com/office/officeart/2005/8/layout/equation2"/>
    <dgm:cxn modelId="{996B0282-9A22-4C8F-86CC-6454DF5202E4}" type="presParOf" srcId="{B029FFF9-F77F-4723-83A8-4A5A0B501506}" destId="{3FBC1642-7DAB-4895-BBFA-2E9BE792C3BD}" srcOrd="0" destOrd="0" presId="urn:microsoft.com/office/officeart/2005/8/layout/equation2"/>
    <dgm:cxn modelId="{5ED7A2F6-5DEB-41CB-92DE-63960A24A9D8}" type="presParOf" srcId="{A48E2C98-DC35-4579-88A5-A706B5C94B97}" destId="{600B731A-4525-4AA0-A8D4-DCC5536185AD}" srcOrd="2" destOrd="0" presId="urn:microsoft.com/office/officeart/2005/8/layout/equation2"/>
  </dgm:cxnLst>
  <dgm:bg>
    <a:solidFill>
      <a:schemeClr val="accent3">
        <a:lumMod val="20000"/>
        <a:lumOff val="8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D943985-A5D9-4A93-BDE9-2590E443DEF3}" type="doc">
      <dgm:prSet loTypeId="urn:microsoft.com/office/officeart/2005/8/layout/equation2" loCatId="process" qsTypeId="urn:microsoft.com/office/officeart/2005/8/quickstyle/simple1#3" qsCatId="simple" csTypeId="urn:microsoft.com/office/officeart/2005/8/colors/accent2_2" csCatId="accent2" phldr="1"/>
      <dgm:spPr/>
    </dgm:pt>
    <dgm:pt modelId="{07E884E7-5588-49EE-BCD7-E3D1C1E4459A}">
      <dgm:prSet phldrT="[Texte]" custT="1"/>
      <dgm:spPr/>
      <dgm:t>
        <a:bodyPr/>
        <a:lstStyle/>
        <a:p>
          <a:r>
            <a:rPr lang="fr-FR" sz="1400" b="1" dirty="0">
              <a:latin typeface="Arial" pitchFamily="34" charset="0"/>
              <a:cs typeface="Arial" pitchFamily="34" charset="0"/>
            </a:rPr>
            <a:t>Abondement</a:t>
          </a:r>
        </a:p>
      </dgm:t>
    </dgm:pt>
    <dgm:pt modelId="{61A87FC1-ACDA-4611-8C90-39A6970ED8DE}" type="parTrans" cxnId="{C782521C-7FF7-41FB-9A1B-CFDFC6FE3016}">
      <dgm:prSet/>
      <dgm:spPr/>
      <dgm:t>
        <a:bodyPr/>
        <a:lstStyle/>
        <a:p>
          <a:endParaRPr lang="fr-FR"/>
        </a:p>
      </dgm:t>
    </dgm:pt>
    <dgm:pt modelId="{DC7B870C-A5F9-4E91-B37F-4FC23B147A0E}" type="sibTrans" cxnId="{C782521C-7FF7-41FB-9A1B-CFDFC6FE3016}">
      <dgm:prSet/>
      <dgm:spPr/>
      <dgm:t>
        <a:bodyPr/>
        <a:lstStyle/>
        <a:p>
          <a:endParaRPr lang="fr-FR"/>
        </a:p>
      </dgm:t>
    </dgm:pt>
    <dgm:pt modelId="{F45630F2-0174-4894-9CEA-50B182D2E0F7}" type="pres">
      <dgm:prSet presAssocID="{3D943985-A5D9-4A93-BDE9-2590E443DEF3}" presName="Name0" presStyleCnt="0">
        <dgm:presLayoutVars>
          <dgm:dir/>
          <dgm:resizeHandles val="exact"/>
        </dgm:presLayoutVars>
      </dgm:prSet>
      <dgm:spPr/>
    </dgm:pt>
    <dgm:pt modelId="{AAA3F250-F38A-4EEF-9B85-93EE39AFF40C}" type="pres">
      <dgm:prSet presAssocID="{3D943985-A5D9-4A93-BDE9-2590E443DEF3}" presName="vNodes" presStyleCnt="0"/>
      <dgm:spPr/>
    </dgm:pt>
    <dgm:pt modelId="{9715D920-9B58-4930-9F5E-02B6C219F7C9}" type="pres">
      <dgm:prSet presAssocID="{3D943985-A5D9-4A93-BDE9-2590E443DEF3}" presName="lastNode" presStyleLbl="node1" presStyleIdx="0" presStyleCnt="1" custScaleX="83784" custScaleY="44938">
        <dgm:presLayoutVars>
          <dgm:bulletEnabled val="1"/>
        </dgm:presLayoutVars>
      </dgm:prSet>
      <dgm:spPr/>
    </dgm:pt>
  </dgm:ptLst>
  <dgm:cxnLst>
    <dgm:cxn modelId="{D9552536-C15B-48A5-99BB-E0D9B5700558}" type="presOf" srcId="{07E884E7-5588-49EE-BCD7-E3D1C1E4459A}" destId="{9715D920-9B58-4930-9F5E-02B6C219F7C9}" srcOrd="0" destOrd="0" presId="urn:microsoft.com/office/officeart/2005/8/layout/equation2"/>
    <dgm:cxn modelId="{C782521C-7FF7-41FB-9A1B-CFDFC6FE3016}" srcId="{3D943985-A5D9-4A93-BDE9-2590E443DEF3}" destId="{07E884E7-5588-49EE-BCD7-E3D1C1E4459A}" srcOrd="0" destOrd="0" parTransId="{61A87FC1-ACDA-4611-8C90-39A6970ED8DE}" sibTransId="{DC7B870C-A5F9-4E91-B37F-4FC23B147A0E}"/>
    <dgm:cxn modelId="{9C2ACFAE-A31A-47A5-BAF0-8420A61EE73F}" type="presOf" srcId="{3D943985-A5D9-4A93-BDE9-2590E443DEF3}" destId="{F45630F2-0174-4894-9CEA-50B182D2E0F7}" srcOrd="0" destOrd="0" presId="urn:microsoft.com/office/officeart/2005/8/layout/equation2"/>
    <dgm:cxn modelId="{B5BFDE01-05B9-406E-B885-A12899861F6C}" type="presParOf" srcId="{F45630F2-0174-4894-9CEA-50B182D2E0F7}" destId="{AAA3F250-F38A-4EEF-9B85-93EE39AFF40C}" srcOrd="0" destOrd="0" presId="urn:microsoft.com/office/officeart/2005/8/layout/equation2"/>
    <dgm:cxn modelId="{455DE38F-8E80-4385-93DC-2FDA639F94CB}" type="presParOf" srcId="{F45630F2-0174-4894-9CEA-50B182D2E0F7}" destId="{9715D920-9B58-4930-9F5E-02B6C219F7C9}" srcOrd="1" destOrd="0" presId="urn:microsoft.com/office/officeart/2005/8/layout/equation2"/>
  </dgm:cxnLst>
  <dgm:bg>
    <a:solidFill>
      <a:schemeClr val="accent2">
        <a:lumMod val="20000"/>
        <a:lumOff val="80000"/>
      </a:schemeClr>
    </a:solidFill>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650B23-B4AF-4EC5-8AE4-29EB748860F0}">
      <dsp:nvSpPr>
        <dsp:cNvPr id="0" name=""/>
        <dsp:cNvSpPr/>
      </dsp:nvSpPr>
      <dsp:spPr>
        <a:xfrm>
          <a:off x="937" y="1110709"/>
          <a:ext cx="1846525" cy="1522997"/>
        </a:xfrm>
        <a:prstGeom prst="roundRect">
          <a:avLst>
            <a:gd name="adj" fmla="val 10000"/>
          </a:avLst>
        </a:prstGeom>
        <a:solidFill>
          <a:schemeClr val="lt1">
            <a:alpha val="90000"/>
            <a:hueOff val="0"/>
            <a:satOff val="0"/>
            <a:lumOff val="0"/>
            <a:alphaOff val="0"/>
          </a:schemeClr>
        </a:solidFill>
        <a:ln w="19050" cap="flat" cmpd="sng" algn="ctr">
          <a:solidFill>
            <a:schemeClr val="accent5"/>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t" anchorCtr="0">
          <a:noAutofit/>
        </a:bodyPr>
        <a:lstStyle/>
        <a:p>
          <a:pPr marL="114300" lvl="1" indent="-114300" algn="l" defTabSz="622300">
            <a:lnSpc>
              <a:spcPct val="90000"/>
            </a:lnSpc>
            <a:spcBef>
              <a:spcPct val="0"/>
            </a:spcBef>
            <a:spcAft>
              <a:spcPct val="15000"/>
            </a:spcAft>
            <a:buChar char="•"/>
          </a:pPr>
          <a:r>
            <a:rPr lang="fr-FR" sz="1400" kern="1200" dirty="0">
              <a:latin typeface="Arial" pitchFamily="34" charset="0"/>
              <a:cs typeface="Arial" pitchFamily="34" charset="0"/>
            </a:rPr>
            <a:t>Employés de la société</a:t>
          </a:r>
        </a:p>
        <a:p>
          <a:pPr marL="114300" lvl="1" indent="-114300" algn="l" defTabSz="622300">
            <a:lnSpc>
              <a:spcPct val="90000"/>
            </a:lnSpc>
            <a:spcBef>
              <a:spcPct val="0"/>
            </a:spcBef>
            <a:spcAft>
              <a:spcPct val="15000"/>
            </a:spcAft>
            <a:buChar char="•"/>
          </a:pPr>
          <a:r>
            <a:rPr lang="fr-FR" sz="1400" kern="1200" dirty="0" err="1">
              <a:latin typeface="Arial" pitchFamily="34" charset="0"/>
              <a:cs typeface="Arial" pitchFamily="34" charset="0"/>
            </a:rPr>
            <a:t>Impaxis</a:t>
          </a:r>
          <a:r>
            <a:rPr lang="fr-FR" sz="1400" kern="1200" dirty="0">
              <a:latin typeface="Arial" pitchFamily="34" charset="0"/>
              <a:cs typeface="Arial" pitchFamily="34" charset="0"/>
            </a:rPr>
            <a:t> Securities</a:t>
          </a:r>
        </a:p>
      </dsp:txBody>
      <dsp:txXfrm>
        <a:off x="35985" y="1145757"/>
        <a:ext cx="1776429" cy="1126544"/>
      </dsp:txXfrm>
    </dsp:sp>
    <dsp:sp modelId="{230AE095-79B3-4569-B171-B7C9355F505F}">
      <dsp:nvSpPr>
        <dsp:cNvPr id="0" name=""/>
        <dsp:cNvSpPr/>
      </dsp:nvSpPr>
      <dsp:spPr>
        <a:xfrm>
          <a:off x="1069695" y="1508281"/>
          <a:ext cx="2084307" cy="2084307"/>
        </a:xfrm>
        <a:prstGeom prst="leftCircularArrow">
          <a:avLst>
            <a:gd name="adj1" fmla="val 3170"/>
            <a:gd name="adj2" fmla="val 390272"/>
            <a:gd name="adj3" fmla="val 2443456"/>
            <a:gd name="adj4" fmla="val 9302162"/>
            <a:gd name="adj5" fmla="val 3698"/>
          </a:avLst>
        </a:prstGeom>
        <a:solidFill>
          <a:schemeClr val="accent5"/>
        </a:solidFill>
        <a:ln>
          <a:noFill/>
        </a:ln>
        <a:effectLst/>
      </dsp:spPr>
      <dsp:style>
        <a:lnRef idx="0">
          <a:scrgbClr r="0" g="0" b="0"/>
        </a:lnRef>
        <a:fillRef idx="1">
          <a:scrgbClr r="0" g="0" b="0"/>
        </a:fillRef>
        <a:effectRef idx="0">
          <a:scrgbClr r="0" g="0" b="0"/>
        </a:effectRef>
        <a:fontRef idx="minor">
          <a:schemeClr val="lt1"/>
        </a:fontRef>
      </dsp:style>
    </dsp:sp>
    <dsp:sp modelId="{B0021A73-B372-458B-B344-192BC15A96AB}">
      <dsp:nvSpPr>
        <dsp:cNvPr id="0" name=""/>
        <dsp:cNvSpPr/>
      </dsp:nvSpPr>
      <dsp:spPr>
        <a:xfrm>
          <a:off x="411276" y="2307350"/>
          <a:ext cx="1641355" cy="652713"/>
        </a:xfrm>
        <a:prstGeom prst="roundRect">
          <a:avLst>
            <a:gd name="adj" fmla="val 10000"/>
          </a:avLst>
        </a:prstGeom>
        <a:solidFill>
          <a:schemeClr val="accent5"/>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fr-FR" sz="1800" kern="1200" dirty="0">
              <a:latin typeface="Arial" pitchFamily="34" charset="0"/>
              <a:cs typeface="Arial" pitchFamily="34" charset="0"/>
            </a:rPr>
            <a:t>Promoteurs</a:t>
          </a:r>
        </a:p>
      </dsp:txBody>
      <dsp:txXfrm>
        <a:off x="430393" y="2326467"/>
        <a:ext cx="1603121" cy="614479"/>
      </dsp:txXfrm>
    </dsp:sp>
    <dsp:sp modelId="{F3B33D67-A8F2-4049-9A60-2E62EA433924}">
      <dsp:nvSpPr>
        <dsp:cNvPr id="0" name=""/>
        <dsp:cNvSpPr/>
      </dsp:nvSpPr>
      <dsp:spPr>
        <a:xfrm>
          <a:off x="2391219" y="1459620"/>
          <a:ext cx="1846525" cy="1103548"/>
        </a:xfrm>
        <a:prstGeom prst="roundRect">
          <a:avLst>
            <a:gd name="adj" fmla="val 10000"/>
          </a:avLst>
        </a:prstGeom>
        <a:solidFill>
          <a:schemeClr val="lt1">
            <a:alpha val="90000"/>
            <a:hueOff val="0"/>
            <a:satOff val="0"/>
            <a:lumOff val="0"/>
            <a:alphaOff val="0"/>
          </a:schemeClr>
        </a:solidFill>
        <a:ln w="19050" cap="flat" cmpd="sng" algn="ctr">
          <a:solidFill>
            <a:schemeClr val="accent6">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t" anchorCtr="0">
          <a:noAutofit/>
        </a:bodyPr>
        <a:lstStyle/>
        <a:p>
          <a:pPr marL="114300" lvl="1" indent="-114300" algn="l" defTabSz="622300">
            <a:lnSpc>
              <a:spcPct val="90000"/>
            </a:lnSpc>
            <a:spcBef>
              <a:spcPct val="0"/>
            </a:spcBef>
            <a:spcAft>
              <a:spcPct val="15000"/>
            </a:spcAft>
            <a:buChar char="•"/>
          </a:pPr>
          <a:r>
            <a:rPr lang="fr-FR" sz="1400" kern="1200" dirty="0">
              <a:latin typeface="Arial" pitchFamily="34" charset="0"/>
              <a:cs typeface="Arial" pitchFamily="34" charset="0"/>
            </a:rPr>
            <a:t>Obtention de l'agrément CREPMF</a:t>
          </a:r>
        </a:p>
      </dsp:txBody>
      <dsp:txXfrm>
        <a:off x="2416615" y="1721491"/>
        <a:ext cx="1795733" cy="816281"/>
      </dsp:txXfrm>
    </dsp:sp>
    <dsp:sp modelId="{10C5A78E-BF32-405D-B38D-BADBA6333F73}">
      <dsp:nvSpPr>
        <dsp:cNvPr id="0" name=""/>
        <dsp:cNvSpPr/>
      </dsp:nvSpPr>
      <dsp:spPr>
        <a:xfrm>
          <a:off x="3344955" y="-136982"/>
          <a:ext cx="3068746" cy="3068746"/>
        </a:xfrm>
        <a:prstGeom prst="circularArrow">
          <a:avLst>
            <a:gd name="adj1" fmla="val 2153"/>
            <a:gd name="adj2" fmla="val 258870"/>
            <a:gd name="adj3" fmla="val 19765624"/>
            <a:gd name="adj4" fmla="val 12775516"/>
            <a:gd name="adj5" fmla="val 2512"/>
          </a:avLst>
        </a:prstGeom>
        <a:solidFill>
          <a:schemeClr val="accent4">
            <a:hueOff val="-3519944"/>
            <a:satOff val="-36129"/>
            <a:lumOff val="1509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E417994-BC1A-45B6-B90C-44B1FF82B464}">
      <dsp:nvSpPr>
        <dsp:cNvPr id="0" name=""/>
        <dsp:cNvSpPr/>
      </dsp:nvSpPr>
      <dsp:spPr>
        <a:xfrm>
          <a:off x="2382606" y="602298"/>
          <a:ext cx="2537766" cy="652713"/>
        </a:xfrm>
        <a:prstGeom prst="roundRect">
          <a:avLst>
            <a:gd name="adj" fmla="val 10000"/>
          </a:avLst>
        </a:prstGeom>
        <a:solidFill>
          <a:schemeClr val="accent6">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fr-FR" sz="1800" kern="1200" dirty="0">
              <a:latin typeface="Arial" pitchFamily="34" charset="0"/>
              <a:cs typeface="Arial" pitchFamily="34" charset="0"/>
            </a:rPr>
            <a:t>FCPE</a:t>
          </a:r>
        </a:p>
      </dsp:txBody>
      <dsp:txXfrm>
        <a:off x="2401723" y="621415"/>
        <a:ext cx="2499532" cy="614479"/>
      </dsp:txXfrm>
    </dsp:sp>
    <dsp:sp modelId="{13616F2B-F89A-4DD8-851B-F9599CCAB4F3}">
      <dsp:nvSpPr>
        <dsp:cNvPr id="0" name=""/>
        <dsp:cNvSpPr/>
      </dsp:nvSpPr>
      <dsp:spPr>
        <a:xfrm>
          <a:off x="5219687" y="1073996"/>
          <a:ext cx="2332789" cy="1528236"/>
        </a:xfrm>
        <a:prstGeom prst="roundRect">
          <a:avLst>
            <a:gd name="adj" fmla="val 10000"/>
          </a:avLst>
        </a:prstGeom>
        <a:solidFill>
          <a:schemeClr val="lt1">
            <a:alpha val="90000"/>
            <a:hueOff val="0"/>
            <a:satOff val="0"/>
            <a:lumOff val="0"/>
            <a:alphaOff val="0"/>
          </a:schemeClr>
        </a:solidFill>
        <a:ln w="19050" cap="flat" cmpd="sng" algn="ctr">
          <a:solidFill>
            <a:schemeClr val="accent4">
              <a:hueOff val="-3519944"/>
              <a:satOff val="-36129"/>
              <a:lumOff val="1509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t" anchorCtr="0">
          <a:noAutofit/>
        </a:bodyPr>
        <a:lstStyle/>
        <a:p>
          <a:pPr marL="114300" lvl="1" indent="-114300" algn="l" defTabSz="622300">
            <a:lnSpc>
              <a:spcPct val="90000"/>
            </a:lnSpc>
            <a:spcBef>
              <a:spcPct val="0"/>
            </a:spcBef>
            <a:spcAft>
              <a:spcPct val="15000"/>
            </a:spcAft>
            <a:buChar char="•"/>
          </a:pPr>
          <a:r>
            <a:rPr lang="fr-FR" sz="1400" kern="1200" dirty="0">
              <a:latin typeface="Arial" pitchFamily="34" charset="0"/>
              <a:cs typeface="Arial" pitchFamily="34" charset="0"/>
            </a:rPr>
            <a:t>Société de gestion</a:t>
          </a:r>
        </a:p>
        <a:p>
          <a:pPr marL="114300" lvl="1" indent="-114300" algn="l" defTabSz="622300">
            <a:lnSpc>
              <a:spcPct val="90000"/>
            </a:lnSpc>
            <a:spcBef>
              <a:spcPct val="0"/>
            </a:spcBef>
            <a:spcAft>
              <a:spcPct val="15000"/>
            </a:spcAft>
            <a:buChar char="•"/>
          </a:pPr>
          <a:r>
            <a:rPr lang="fr-FR" sz="1400" kern="1200" dirty="0">
              <a:latin typeface="Arial" pitchFamily="34" charset="0"/>
              <a:cs typeface="Arial" pitchFamily="34" charset="0"/>
            </a:rPr>
            <a:t>Dépositaire</a:t>
          </a:r>
        </a:p>
        <a:p>
          <a:pPr marL="114300" lvl="1" indent="-114300" algn="l" defTabSz="622300">
            <a:lnSpc>
              <a:spcPct val="90000"/>
            </a:lnSpc>
            <a:spcBef>
              <a:spcPct val="0"/>
            </a:spcBef>
            <a:spcAft>
              <a:spcPct val="15000"/>
            </a:spcAft>
            <a:buChar char="•"/>
          </a:pPr>
          <a:r>
            <a:rPr lang="fr-FR" sz="1400" kern="1200" dirty="0">
              <a:latin typeface="Arial" pitchFamily="34" charset="0"/>
              <a:cs typeface="Arial" pitchFamily="34" charset="0"/>
            </a:rPr>
            <a:t>Comité d’investissement</a:t>
          </a:r>
        </a:p>
        <a:p>
          <a:pPr marL="114300" lvl="1" indent="-114300" algn="l" defTabSz="622300">
            <a:lnSpc>
              <a:spcPct val="90000"/>
            </a:lnSpc>
            <a:spcBef>
              <a:spcPct val="0"/>
            </a:spcBef>
            <a:spcAft>
              <a:spcPct val="15000"/>
            </a:spcAft>
            <a:buChar char="•"/>
          </a:pPr>
          <a:r>
            <a:rPr lang="fr-FR" sz="1400" kern="1200" dirty="0">
              <a:latin typeface="Arial" pitchFamily="34" charset="0"/>
              <a:cs typeface="Arial" pitchFamily="34" charset="0"/>
            </a:rPr>
            <a:t>Commissaire aux comptes</a:t>
          </a:r>
        </a:p>
      </dsp:txBody>
      <dsp:txXfrm>
        <a:off x="5254856" y="1109165"/>
        <a:ext cx="2262451" cy="1130419"/>
      </dsp:txXfrm>
    </dsp:sp>
    <dsp:sp modelId="{33FFFDF4-FCD3-4B17-B91D-49DC2BDBDA75}">
      <dsp:nvSpPr>
        <dsp:cNvPr id="0" name=""/>
        <dsp:cNvSpPr/>
      </dsp:nvSpPr>
      <dsp:spPr>
        <a:xfrm>
          <a:off x="5807528" y="2205031"/>
          <a:ext cx="1772615" cy="789162"/>
        </a:xfrm>
        <a:prstGeom prst="roundRect">
          <a:avLst>
            <a:gd name="adj" fmla="val 10000"/>
          </a:avLst>
        </a:prstGeom>
        <a:solidFill>
          <a:schemeClr val="accent4">
            <a:hueOff val="-3519944"/>
            <a:satOff val="-36129"/>
            <a:lumOff val="1509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fr-FR" sz="1800" kern="1200" dirty="0">
              <a:latin typeface="Arial" pitchFamily="34" charset="0"/>
              <a:cs typeface="Arial" pitchFamily="34" charset="0"/>
            </a:rPr>
            <a:t>Organes de gestion du FCP</a:t>
          </a:r>
        </a:p>
      </dsp:txBody>
      <dsp:txXfrm>
        <a:off x="5830642" y="2228145"/>
        <a:ext cx="1726387" cy="7429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9174F5-99F4-4B38-BECB-0DF866BDA6A5}">
      <dsp:nvSpPr>
        <dsp:cNvPr id="0" name=""/>
        <dsp:cNvSpPr/>
      </dsp:nvSpPr>
      <dsp:spPr>
        <a:xfrm>
          <a:off x="648072" y="1296144"/>
          <a:ext cx="1400728" cy="1130164"/>
        </a:xfrm>
        <a:prstGeom prst="ellipse">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fr-FR" sz="1200" b="1" kern="1200" dirty="0">
              <a:latin typeface="Arial" pitchFamily="34" charset="0"/>
              <a:cs typeface="Arial" pitchFamily="34" charset="0"/>
            </a:rPr>
            <a:t>Cotisations obligatoires</a:t>
          </a:r>
        </a:p>
      </dsp:txBody>
      <dsp:txXfrm>
        <a:off x="853204" y="1461653"/>
        <a:ext cx="990464" cy="799146"/>
      </dsp:txXfrm>
    </dsp:sp>
    <dsp:sp modelId="{B029FFF9-F77F-4723-83A8-4A5A0B501506}">
      <dsp:nvSpPr>
        <dsp:cNvPr id="0" name=""/>
        <dsp:cNvSpPr/>
      </dsp:nvSpPr>
      <dsp:spPr>
        <a:xfrm rot="16200001">
          <a:off x="1255676" y="1102847"/>
          <a:ext cx="185520" cy="26053"/>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a:off x="1259584" y="1111966"/>
        <a:ext cx="177704" cy="15631"/>
      </dsp:txXfrm>
    </dsp:sp>
    <dsp:sp modelId="{600B731A-4525-4AA0-A8D4-DCC5536185AD}">
      <dsp:nvSpPr>
        <dsp:cNvPr id="0" name=""/>
        <dsp:cNvSpPr/>
      </dsp:nvSpPr>
      <dsp:spPr>
        <a:xfrm>
          <a:off x="648072" y="216024"/>
          <a:ext cx="1400728" cy="730081"/>
        </a:xfrm>
        <a:prstGeom prst="ellipse">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fr-FR" sz="1200" b="1" kern="1200" dirty="0">
              <a:latin typeface="Arial" pitchFamily="34" charset="0"/>
              <a:cs typeface="Arial" pitchFamily="34" charset="0"/>
            </a:rPr>
            <a:t>Cotisations</a:t>
          </a:r>
          <a:r>
            <a:rPr lang="fr-FR" sz="1000" b="1" kern="1200" dirty="0">
              <a:latin typeface="Arial" pitchFamily="34" charset="0"/>
              <a:cs typeface="Arial" pitchFamily="34" charset="0"/>
            </a:rPr>
            <a:t> </a:t>
          </a:r>
          <a:r>
            <a:rPr lang="fr-FR" sz="1200" b="1" kern="1200" dirty="0">
              <a:latin typeface="Arial" pitchFamily="34" charset="0"/>
              <a:cs typeface="Arial" pitchFamily="34" charset="0"/>
            </a:rPr>
            <a:t>libres</a:t>
          </a:r>
        </a:p>
      </dsp:txBody>
      <dsp:txXfrm>
        <a:off x="853204" y="322942"/>
        <a:ext cx="990464" cy="5162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15D920-9B58-4930-9F5E-02B6C219F7C9}">
      <dsp:nvSpPr>
        <dsp:cNvPr id="0" name=""/>
        <dsp:cNvSpPr/>
      </dsp:nvSpPr>
      <dsp:spPr>
        <a:xfrm>
          <a:off x="216021" y="627987"/>
          <a:ext cx="2232253" cy="1197281"/>
        </a:xfrm>
        <a:prstGeom prst="ellips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fr-FR" sz="1400" b="1" kern="1200" dirty="0">
              <a:latin typeface="Arial" pitchFamily="34" charset="0"/>
              <a:cs typeface="Arial" pitchFamily="34" charset="0"/>
            </a:rPr>
            <a:t>Abondement</a:t>
          </a:r>
        </a:p>
      </dsp:txBody>
      <dsp:txXfrm>
        <a:off x="542927" y="803325"/>
        <a:ext cx="1578441" cy="84660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3.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3" y="1"/>
            <a:ext cx="2918830" cy="493316"/>
          </a:xfrm>
          <a:prstGeom prst="rect">
            <a:avLst/>
          </a:prstGeom>
        </p:spPr>
        <p:txBody>
          <a:bodyPr vert="horz" lIns="91536" tIns="45768" rIns="91536" bIns="45768" rtlCol="0"/>
          <a:lstStyle>
            <a:lvl1pPr algn="l">
              <a:defRPr sz="1200"/>
            </a:lvl1pPr>
          </a:lstStyle>
          <a:p>
            <a:endParaRPr lang="fr-FR" dirty="0"/>
          </a:p>
        </p:txBody>
      </p:sp>
      <p:sp>
        <p:nvSpPr>
          <p:cNvPr id="3" name="Espace réservé de la date 2"/>
          <p:cNvSpPr>
            <a:spLocks noGrp="1"/>
          </p:cNvSpPr>
          <p:nvPr>
            <p:ph type="dt" sz="quarter" idx="1"/>
          </p:nvPr>
        </p:nvSpPr>
        <p:spPr>
          <a:xfrm>
            <a:off x="3815375" y="1"/>
            <a:ext cx="2918830" cy="493316"/>
          </a:xfrm>
          <a:prstGeom prst="rect">
            <a:avLst/>
          </a:prstGeom>
        </p:spPr>
        <p:txBody>
          <a:bodyPr vert="horz" lIns="91536" tIns="45768" rIns="91536" bIns="45768" rtlCol="0"/>
          <a:lstStyle>
            <a:lvl1pPr algn="r">
              <a:defRPr sz="1200"/>
            </a:lvl1pPr>
          </a:lstStyle>
          <a:p>
            <a:fld id="{184F282B-762E-4DE4-BF91-AA3CCB9E7297}" type="datetimeFigureOut">
              <a:rPr lang="fr-FR" smtClean="0"/>
              <a:pPr/>
              <a:t>07/02/2017</a:t>
            </a:fld>
            <a:endParaRPr lang="fr-FR" dirty="0"/>
          </a:p>
        </p:txBody>
      </p:sp>
      <p:sp>
        <p:nvSpPr>
          <p:cNvPr id="4" name="Espace réservé du pied de page 3"/>
          <p:cNvSpPr>
            <a:spLocks noGrp="1"/>
          </p:cNvSpPr>
          <p:nvPr>
            <p:ph type="ftr" sz="quarter" idx="2"/>
          </p:nvPr>
        </p:nvSpPr>
        <p:spPr>
          <a:xfrm>
            <a:off x="3" y="9371285"/>
            <a:ext cx="2918830" cy="493316"/>
          </a:xfrm>
          <a:prstGeom prst="rect">
            <a:avLst/>
          </a:prstGeom>
        </p:spPr>
        <p:txBody>
          <a:bodyPr vert="horz" lIns="91536" tIns="45768" rIns="91536" bIns="45768"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15375" y="9371285"/>
            <a:ext cx="2918830" cy="493316"/>
          </a:xfrm>
          <a:prstGeom prst="rect">
            <a:avLst/>
          </a:prstGeom>
        </p:spPr>
        <p:txBody>
          <a:bodyPr vert="horz" lIns="91536" tIns="45768" rIns="91536" bIns="45768" rtlCol="0" anchor="b"/>
          <a:lstStyle>
            <a:lvl1pPr algn="r">
              <a:defRPr sz="1200"/>
            </a:lvl1pPr>
          </a:lstStyle>
          <a:p>
            <a:fld id="{95BEC1B7-2829-4674-9B29-4AE867F94B26}" type="slidenum">
              <a:rPr lang="fr-FR" smtClean="0"/>
              <a:pPr/>
              <a:t>‹N°›</a:t>
            </a:fld>
            <a:endParaRPr lang="fr-FR" dirty="0"/>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3" y="1"/>
            <a:ext cx="2918830" cy="493316"/>
          </a:xfrm>
          <a:prstGeom prst="rect">
            <a:avLst/>
          </a:prstGeom>
        </p:spPr>
        <p:txBody>
          <a:bodyPr vert="horz" lIns="91536" tIns="45768" rIns="91536" bIns="45768" rtlCol="0"/>
          <a:lstStyle>
            <a:lvl1pPr algn="l">
              <a:defRPr sz="1200"/>
            </a:lvl1pPr>
          </a:lstStyle>
          <a:p>
            <a:endParaRPr lang="fr-FR" dirty="0"/>
          </a:p>
        </p:txBody>
      </p:sp>
      <p:sp>
        <p:nvSpPr>
          <p:cNvPr id="3" name="Espace réservé de la date 2"/>
          <p:cNvSpPr>
            <a:spLocks noGrp="1"/>
          </p:cNvSpPr>
          <p:nvPr>
            <p:ph type="dt" idx="1"/>
          </p:nvPr>
        </p:nvSpPr>
        <p:spPr>
          <a:xfrm>
            <a:off x="3815375" y="1"/>
            <a:ext cx="2918830" cy="493316"/>
          </a:xfrm>
          <a:prstGeom prst="rect">
            <a:avLst/>
          </a:prstGeom>
        </p:spPr>
        <p:txBody>
          <a:bodyPr vert="horz" lIns="91536" tIns="45768" rIns="91536" bIns="45768" rtlCol="0"/>
          <a:lstStyle>
            <a:lvl1pPr algn="r">
              <a:defRPr sz="1200"/>
            </a:lvl1pPr>
          </a:lstStyle>
          <a:p>
            <a:fld id="{C4FBDBE4-3D2F-4D1F-B202-08A48EC4EB29}" type="datetimeFigureOut">
              <a:rPr lang="fr-FR" smtClean="0"/>
              <a:pPr/>
              <a:t>07/02/2017</a:t>
            </a:fld>
            <a:endParaRPr lang="fr-FR" dirty="0"/>
          </a:p>
        </p:txBody>
      </p:sp>
      <p:sp>
        <p:nvSpPr>
          <p:cNvPr id="4" name="Espace réservé de l'image des diapositives 3"/>
          <p:cNvSpPr>
            <a:spLocks noGrp="1" noRot="1" noChangeAspect="1"/>
          </p:cNvSpPr>
          <p:nvPr>
            <p:ph type="sldImg" idx="2"/>
          </p:nvPr>
        </p:nvSpPr>
        <p:spPr>
          <a:xfrm>
            <a:off x="904875" y="741363"/>
            <a:ext cx="4929188" cy="3698875"/>
          </a:xfrm>
          <a:prstGeom prst="rect">
            <a:avLst/>
          </a:prstGeom>
          <a:noFill/>
          <a:ln w="12700">
            <a:solidFill>
              <a:prstClr val="black"/>
            </a:solidFill>
          </a:ln>
        </p:spPr>
        <p:txBody>
          <a:bodyPr vert="horz" lIns="91536" tIns="45768" rIns="91536" bIns="45768" rtlCol="0" anchor="ctr"/>
          <a:lstStyle/>
          <a:p>
            <a:endParaRPr lang="fr-FR" dirty="0"/>
          </a:p>
        </p:txBody>
      </p:sp>
      <p:sp>
        <p:nvSpPr>
          <p:cNvPr id="5" name="Espace réservé des commentaires 4"/>
          <p:cNvSpPr>
            <a:spLocks noGrp="1"/>
          </p:cNvSpPr>
          <p:nvPr>
            <p:ph type="body" sz="quarter" idx="3"/>
          </p:nvPr>
        </p:nvSpPr>
        <p:spPr>
          <a:xfrm>
            <a:off x="673577" y="4686499"/>
            <a:ext cx="5388610" cy="4439841"/>
          </a:xfrm>
          <a:prstGeom prst="rect">
            <a:avLst/>
          </a:prstGeom>
        </p:spPr>
        <p:txBody>
          <a:bodyPr vert="horz" lIns="91536" tIns="45768" rIns="91536" bIns="45768"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3" y="9371285"/>
            <a:ext cx="2918830" cy="493316"/>
          </a:xfrm>
          <a:prstGeom prst="rect">
            <a:avLst/>
          </a:prstGeom>
        </p:spPr>
        <p:txBody>
          <a:bodyPr vert="horz" lIns="91536" tIns="45768" rIns="91536" bIns="45768"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15375" y="9371285"/>
            <a:ext cx="2918830" cy="493316"/>
          </a:xfrm>
          <a:prstGeom prst="rect">
            <a:avLst/>
          </a:prstGeom>
        </p:spPr>
        <p:txBody>
          <a:bodyPr vert="horz" lIns="91536" tIns="45768" rIns="91536" bIns="45768" rtlCol="0" anchor="b"/>
          <a:lstStyle>
            <a:lvl1pPr algn="r">
              <a:defRPr sz="1200"/>
            </a:lvl1pPr>
          </a:lstStyle>
          <a:p>
            <a:fld id="{D8920271-62CA-4946-A0E1-A1E2205AC89F}" type="slidenum">
              <a:rPr lang="fr-FR" smtClean="0"/>
              <a:pPr/>
              <a:t>‹N°›</a:t>
            </a:fld>
            <a:endParaRPr lang="fr-FR" dirty="0"/>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5" name="Espace réservé du numéro de diapositive 4"/>
          <p:cNvSpPr>
            <a:spLocks noGrp="1"/>
          </p:cNvSpPr>
          <p:nvPr>
            <p:ph type="sldNum" sz="quarter" idx="11"/>
          </p:nvPr>
        </p:nvSpPr>
        <p:spPr/>
        <p:txBody>
          <a:bodyPr/>
          <a:lstStyle/>
          <a:p>
            <a:pPr>
              <a:defRPr/>
            </a:pPr>
            <a:fld id="{57F86318-1EDF-44E9-AF59-2FE883C684C5}" type="slidenum">
              <a:rPr lang="fr-FR" smtClean="0"/>
              <a:pPr>
                <a:defRPr/>
              </a:pPr>
              <a:t>1</a:t>
            </a:fld>
            <a:endParaRPr lang="fr-FR" dirty="0"/>
          </a:p>
        </p:txBody>
      </p:sp>
      <p:sp>
        <p:nvSpPr>
          <p:cNvPr id="6" name="Espace réservé du pied de page 5"/>
          <p:cNvSpPr>
            <a:spLocks noGrp="1"/>
          </p:cNvSpPr>
          <p:nvPr>
            <p:ph type="ftr" sz="quarter" idx="12"/>
          </p:nvPr>
        </p:nvSpPr>
        <p:spPr/>
        <p:txBody>
          <a:bodyPr/>
          <a:lstStyle/>
          <a:p>
            <a:pPr>
              <a:defRPr/>
            </a:pPr>
            <a:endParaRPr lang="fr-FR" dirty="0"/>
          </a:p>
        </p:txBody>
      </p:sp>
      <p:sp>
        <p:nvSpPr>
          <p:cNvPr id="7" name="Espace réservé de la date 6"/>
          <p:cNvSpPr>
            <a:spLocks noGrp="1"/>
          </p:cNvSpPr>
          <p:nvPr>
            <p:ph type="dt" idx="13"/>
          </p:nvPr>
        </p:nvSpPr>
        <p:spPr/>
        <p:txBody>
          <a:bodyPr/>
          <a:lstStyle/>
          <a:p>
            <a:fld id="{7EA95EBE-4E09-4BA2-AE21-1A1AA1B88767}" type="datetime1">
              <a:rPr lang="fr-FR" smtClean="0"/>
              <a:pPr/>
              <a:t>07/02/2017</a:t>
            </a:fld>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fr-FR" dirty="0"/>
          </a:p>
        </p:txBody>
      </p:sp>
      <p:sp>
        <p:nvSpPr>
          <p:cNvPr id="4" name="Rectangle 4"/>
          <p:cNvSpPr>
            <a:spLocks noGrp="1"/>
          </p:cNvSpPr>
          <p:nvPr>
            <p:ph type="sldNum" sz="quarter" idx="10"/>
          </p:nvPr>
        </p:nvSpPr>
        <p:spPr/>
        <p:txBody>
          <a:bodyPr/>
          <a:lstStyle/>
          <a:p>
            <a:fld id="{B3A019F3-8596-4028-9847-CBD3A185B07A}" type="slidenum">
              <a:rPr lang="fr-FR" smtClean="0"/>
              <a:pPr/>
              <a:t>6</a:t>
            </a:fld>
            <a:endParaRPr lang="fr-FR" dirty="0"/>
          </a:p>
        </p:txBody>
      </p:sp>
      <p:sp>
        <p:nvSpPr>
          <p:cNvPr id="5" name="Espace réservé de la date 4"/>
          <p:cNvSpPr>
            <a:spLocks noGrp="1"/>
          </p:cNvSpPr>
          <p:nvPr>
            <p:ph type="dt" idx="11"/>
          </p:nvPr>
        </p:nvSpPr>
        <p:spPr/>
        <p:txBody>
          <a:bodyPr/>
          <a:lstStyle/>
          <a:p>
            <a:fld id="{08EA1497-BB14-410C-B6A9-DA4EF364B7B1}" type="datetime1">
              <a:rPr lang="fr-FR" smtClean="0"/>
              <a:pPr/>
              <a:t>07/02/2017</a:t>
            </a:fld>
            <a:endParaRPr 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fr-FR" dirty="0"/>
          </a:p>
        </p:txBody>
      </p:sp>
      <p:sp>
        <p:nvSpPr>
          <p:cNvPr id="4" name="Rectangle 4"/>
          <p:cNvSpPr>
            <a:spLocks noGrp="1"/>
          </p:cNvSpPr>
          <p:nvPr>
            <p:ph type="sldNum" sz="quarter" idx="10"/>
          </p:nvPr>
        </p:nvSpPr>
        <p:spPr/>
        <p:txBody>
          <a:bodyPr/>
          <a:lstStyle/>
          <a:p>
            <a:fld id="{B3A019F3-8596-4028-9847-CBD3A185B07A}" type="slidenum">
              <a:rPr lang="fr-FR" smtClean="0"/>
              <a:pPr/>
              <a:t>16</a:t>
            </a:fld>
            <a:endParaRPr lang="fr-FR" dirty="0"/>
          </a:p>
        </p:txBody>
      </p:sp>
      <p:sp>
        <p:nvSpPr>
          <p:cNvPr id="5" name="Espace réservé de la date 4"/>
          <p:cNvSpPr>
            <a:spLocks noGrp="1"/>
          </p:cNvSpPr>
          <p:nvPr>
            <p:ph type="dt" idx="11"/>
          </p:nvPr>
        </p:nvSpPr>
        <p:spPr/>
        <p:txBody>
          <a:bodyPr/>
          <a:lstStyle/>
          <a:p>
            <a:fld id="{632553C7-8B04-4E8A-B2B8-56477C1F2C4B}" type="datetime1">
              <a:rPr lang="fr-FR" smtClean="0"/>
              <a:pPr/>
              <a:t>07/02/2017</a:t>
            </a:fld>
            <a:endParaRPr lang="fr-F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dirty="0"/>
          </a:p>
        </p:txBody>
      </p:sp>
      <p:sp>
        <p:nvSpPr>
          <p:cNvPr id="26628" name="Slide Number Placeholder 3"/>
          <p:cNvSpPr>
            <a:spLocks noGrp="1"/>
          </p:cNvSpPr>
          <p:nvPr>
            <p:ph type="sldNum" sz="quarter" idx="5"/>
          </p:nvPr>
        </p:nvSpPr>
        <p:spPr bwMode="auto">
          <a:xfrm>
            <a:off x="3814849" y="9371420"/>
            <a:ext cx="2919312" cy="493316"/>
          </a:xfrm>
          <a:prstGeom prst="rect">
            <a:avLst/>
          </a:prstGeom>
          <a:ln>
            <a:miter lim="800000"/>
            <a:headEnd/>
            <a:tailEnd/>
          </a:ln>
        </p:spPr>
        <p:txBody>
          <a:bodyPr wrap="square" lIns="91533" tIns="45765" rIns="91533" bIns="45765" numCol="1" anchorCtr="0" compatLnSpc="1">
            <a:prstTxWarp prst="textNoShape">
              <a:avLst/>
            </a:prstTxWarp>
          </a:bodyPr>
          <a:lstStyle/>
          <a:p>
            <a:pPr fontAlgn="base">
              <a:spcBef>
                <a:spcPct val="0"/>
              </a:spcBef>
              <a:spcAft>
                <a:spcPct val="0"/>
              </a:spcAft>
              <a:defRPr/>
            </a:pPr>
            <a:fld id="{FB487034-9D51-4D15-8E76-7DE560B37856}" type="slidenum">
              <a:rPr smtClean="0">
                <a:solidFill>
                  <a:prstClr val="black"/>
                </a:solidFill>
              </a:rPr>
              <a:pPr fontAlgn="base">
                <a:spcBef>
                  <a:spcPct val="0"/>
                </a:spcBef>
                <a:spcAft>
                  <a:spcPct val="0"/>
                </a:spcAft>
                <a:defRPr/>
              </a:pPr>
              <a:t>17</a:t>
            </a:fld>
            <a:endParaRPr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bg>
      <p:bgPr>
        <a:solidFill>
          <a:schemeClr val="tx1"/>
        </a:solidFill>
        <a:effectLst/>
      </p:bgPr>
    </p:bg>
    <p:spTree>
      <p:nvGrpSpPr>
        <p:cNvPr id="1" name=""/>
        <p:cNvGrpSpPr/>
        <p:nvPr/>
      </p:nvGrpSpPr>
      <p:grpSpPr>
        <a:xfrm>
          <a:off x="0" y="0"/>
          <a:ext cx="0" cy="0"/>
          <a:chOff x="0" y="0"/>
          <a:chExt cx="0" cy="0"/>
        </a:xfrm>
      </p:grpSpPr>
      <p:sp>
        <p:nvSpPr>
          <p:cNvPr id="12" name="Rectangle 2"/>
          <p:cNvSpPr>
            <a:spLocks noChangeArrowheads="1"/>
          </p:cNvSpPr>
          <p:nvPr userDrawn="1"/>
        </p:nvSpPr>
        <p:spPr bwMode="auto">
          <a:xfrm>
            <a:off x="166688" y="423863"/>
            <a:ext cx="8640000" cy="215900"/>
          </a:xfrm>
          <a:prstGeom prst="rect">
            <a:avLst/>
          </a:prstGeom>
          <a:solidFill>
            <a:schemeClr val="accent1"/>
          </a:solidFill>
          <a:ln w="9525">
            <a:noFill/>
            <a:miter lim="800000"/>
            <a:headEnd/>
            <a:tailEnd/>
          </a:ln>
        </p:spPr>
        <p:txBody>
          <a:bodyPr/>
          <a:lstStyle/>
          <a:p>
            <a:endParaRPr lang="fr-FR"/>
          </a:p>
        </p:txBody>
      </p:sp>
      <p:sp>
        <p:nvSpPr>
          <p:cNvPr id="13" name="Rectangle 3"/>
          <p:cNvSpPr>
            <a:spLocks noChangeArrowheads="1"/>
          </p:cNvSpPr>
          <p:nvPr userDrawn="1"/>
        </p:nvSpPr>
        <p:spPr bwMode="auto">
          <a:xfrm>
            <a:off x="166688" y="5343525"/>
            <a:ext cx="8640000" cy="215900"/>
          </a:xfrm>
          <a:prstGeom prst="rect">
            <a:avLst/>
          </a:prstGeom>
          <a:solidFill>
            <a:schemeClr val="accent1"/>
          </a:solidFill>
          <a:ln w="9525">
            <a:noFill/>
            <a:miter lim="800000"/>
            <a:headEnd/>
            <a:tailEnd/>
          </a:ln>
        </p:spPr>
        <p:txBody>
          <a:bodyPr/>
          <a:lstStyle/>
          <a:p>
            <a:endParaRPr lang="fr-FR"/>
          </a:p>
        </p:txBody>
      </p:sp>
      <p:sp>
        <p:nvSpPr>
          <p:cNvPr id="16" name="Rectangle 6"/>
          <p:cNvSpPr>
            <a:spLocks noChangeArrowheads="1"/>
          </p:cNvSpPr>
          <p:nvPr userDrawn="1"/>
        </p:nvSpPr>
        <p:spPr bwMode="auto">
          <a:xfrm>
            <a:off x="330201" y="1690688"/>
            <a:ext cx="8528047" cy="2055812"/>
          </a:xfrm>
          <a:prstGeom prst="rect">
            <a:avLst/>
          </a:prstGeom>
          <a:solidFill>
            <a:schemeClr val="accent1"/>
          </a:solidFill>
          <a:ln w="9525">
            <a:noFill/>
            <a:miter lim="800000"/>
            <a:headEnd/>
            <a:tailEnd/>
          </a:ln>
          <a:effectLst/>
        </p:spPr>
        <p:txBody>
          <a:bodyPr wrap="none" anchor="ctr"/>
          <a:lstStyle/>
          <a:p>
            <a:endParaRPr lang="fr-FR"/>
          </a:p>
        </p:txBody>
      </p:sp>
      <p:sp>
        <p:nvSpPr>
          <p:cNvPr id="19" name="Rectangle 8"/>
          <p:cNvSpPr>
            <a:spLocks noGrp="1" noChangeArrowheads="1"/>
          </p:cNvSpPr>
          <p:nvPr>
            <p:ph type="ctrTitle" sz="quarter"/>
          </p:nvPr>
        </p:nvSpPr>
        <p:spPr>
          <a:xfrm>
            <a:off x="557212" y="2155825"/>
            <a:ext cx="6872275" cy="553998"/>
          </a:xfrm>
          <a:ln algn="ctr"/>
        </p:spPr>
        <p:txBody>
          <a:bodyPr wrap="square" lIns="0" tIns="0" rIns="0" bIns="0" anchor="ctr">
            <a:spAutoFit/>
          </a:bodyPr>
          <a:lstStyle>
            <a:lvl1pPr defTabSz="914400">
              <a:defRPr sz="3600">
                <a:solidFill>
                  <a:schemeClr val="tx1"/>
                </a:solidFill>
              </a:defRPr>
            </a:lvl1pPr>
          </a:lstStyle>
          <a:p>
            <a:r>
              <a:rPr lang="en-GB" dirty="0"/>
              <a:t>Click to edit Master title style</a:t>
            </a:r>
          </a:p>
        </p:txBody>
      </p:sp>
      <p:sp>
        <p:nvSpPr>
          <p:cNvPr id="21" name="Rectangle 2"/>
          <p:cNvSpPr>
            <a:spLocks noChangeArrowheads="1"/>
          </p:cNvSpPr>
          <p:nvPr userDrawn="1"/>
        </p:nvSpPr>
        <p:spPr bwMode="auto">
          <a:xfrm>
            <a:off x="-32" y="1133493"/>
            <a:ext cx="9144000" cy="423845"/>
          </a:xfrm>
          <a:prstGeom prst="rect">
            <a:avLst/>
          </a:prstGeom>
          <a:solidFill>
            <a:schemeClr val="tx1"/>
          </a:solidFill>
          <a:ln w="9525">
            <a:noFill/>
            <a:miter lim="800000"/>
            <a:headEnd/>
            <a:tailEnd/>
          </a:ln>
        </p:spPr>
        <p:txBody>
          <a:bodyPr/>
          <a:lstStyle/>
          <a:p>
            <a:endParaRPr lang="fr-FR"/>
          </a:p>
        </p:txBody>
      </p:sp>
      <p:sp>
        <p:nvSpPr>
          <p:cNvPr id="14" name="Rectangle 4"/>
          <p:cNvSpPr>
            <a:spLocks noChangeArrowheads="1"/>
          </p:cNvSpPr>
          <p:nvPr userDrawn="1"/>
        </p:nvSpPr>
        <p:spPr bwMode="auto">
          <a:xfrm>
            <a:off x="166688" y="501650"/>
            <a:ext cx="215900" cy="5048250"/>
          </a:xfrm>
          <a:prstGeom prst="rect">
            <a:avLst/>
          </a:prstGeom>
          <a:solidFill>
            <a:schemeClr val="accent1"/>
          </a:solidFill>
          <a:ln w="9525">
            <a:noFill/>
            <a:miter lim="800000"/>
            <a:headEnd/>
            <a:tailEnd/>
          </a:ln>
        </p:spPr>
        <p:txBody>
          <a:bodyPr/>
          <a:lstStyle/>
          <a:p>
            <a:endParaRPr lang="fr-FR"/>
          </a:p>
        </p:txBody>
      </p:sp>
      <p:sp>
        <p:nvSpPr>
          <p:cNvPr id="15" name="Rectangle 5"/>
          <p:cNvSpPr>
            <a:spLocks noChangeArrowheads="1"/>
          </p:cNvSpPr>
          <p:nvPr userDrawn="1"/>
        </p:nvSpPr>
        <p:spPr bwMode="auto">
          <a:xfrm>
            <a:off x="8715372" y="423863"/>
            <a:ext cx="215900" cy="5133975"/>
          </a:xfrm>
          <a:prstGeom prst="rect">
            <a:avLst/>
          </a:prstGeom>
          <a:solidFill>
            <a:schemeClr val="accent1"/>
          </a:solidFill>
          <a:ln w="9525">
            <a:noFill/>
            <a:miter lim="800000"/>
            <a:headEnd/>
            <a:tailEnd/>
          </a:ln>
        </p:spPr>
        <p:txBody>
          <a:bodyPr/>
          <a:lstStyle/>
          <a:p>
            <a:endParaRPr lang="fr-FR"/>
          </a:p>
        </p:txBody>
      </p:sp>
      <p:pic>
        <p:nvPicPr>
          <p:cNvPr id="10" name="Image 9" descr="IMPAXIS SECURITIES.jpg"/>
          <p:cNvPicPr>
            <a:picLocks noChangeAspect="1"/>
          </p:cNvPicPr>
          <p:nvPr userDrawn="1"/>
        </p:nvPicPr>
        <p:blipFill>
          <a:blip r:embed="rId2" cstate="print"/>
          <a:stretch>
            <a:fillRect/>
          </a:stretch>
        </p:blipFill>
        <p:spPr>
          <a:xfrm>
            <a:off x="5572132" y="5857892"/>
            <a:ext cx="3236829" cy="684000"/>
          </a:xfrm>
          <a:prstGeom prst="rect">
            <a:avLst/>
          </a:prstGeom>
        </p:spPr>
      </p:pic>
    </p:spTree>
  </p:cSld>
  <p:clrMapOvr>
    <a:overrideClrMapping bg1="dk1" tx1="lt1" bg2="dk2" tx2="lt2" accent1="accent1" accent2="accent2" accent3="accent3" accent4="accent4" accent5="accent5" accent6="accent6" hlink="hlink" folHlink="folHlink"/>
  </p:clrMapOvr>
  <p:transition advTm="3000">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D3217886-E443-4696-A07A-00B52136E45B}" type="slidenum">
              <a:rPr lang="fr-FR" smtClean="0"/>
              <a:pPr/>
              <a:t>‹N°›</a:t>
            </a:fld>
            <a:endParaRPr lang="fr-FR" dirty="0"/>
          </a:p>
        </p:txBody>
      </p:sp>
    </p:spTree>
  </p:cSld>
  <p:clrMapOvr>
    <a:masterClrMapping/>
  </p:clrMapOvr>
  <p:transition advTm="3000">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1"/>
      </p:bgRef>
    </p:bg>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609600"/>
            <a:ext cx="2057400" cy="5516563"/>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609600"/>
            <a:ext cx="5562600" cy="5516564"/>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u pied de page 4"/>
          <p:cNvSpPr>
            <a:spLocks noGrp="1"/>
          </p:cNvSpPr>
          <p:nvPr>
            <p:ph type="ftr" sz="quarter" idx="11"/>
          </p:nvPr>
        </p:nvSpPr>
        <p:spPr>
          <a:xfrm>
            <a:off x="457201" y="6248207"/>
            <a:ext cx="5573483" cy="365125"/>
          </a:xfrm>
        </p:spPr>
        <p:txBody>
          <a:bodyPr/>
          <a:lstStyle/>
          <a:p>
            <a:endParaRPr lang="fr-FR"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Espace réservé du numéro de diapositive 5"/>
          <p:cNvSpPr>
            <a:spLocks noGrp="1"/>
          </p:cNvSpPr>
          <p:nvPr>
            <p:ph type="sldNum" sz="quarter" idx="12"/>
          </p:nvPr>
        </p:nvSpPr>
        <p:spPr>
          <a:xfrm rot="5400000">
            <a:off x="5989638" y="144462"/>
            <a:ext cx="533400" cy="244476"/>
          </a:xfrm>
        </p:spPr>
        <p:txBody>
          <a:bodyPr/>
          <a:lstStyle/>
          <a:p>
            <a:fld id="{D3217886-E443-4696-A07A-00B52136E45B}" type="slidenum">
              <a:rPr lang="fr-FR" smtClean="0"/>
              <a:pPr/>
              <a:t>‹N°›</a:t>
            </a:fld>
            <a:endParaRPr lang="fr-FR" dirty="0"/>
          </a:p>
        </p:txBody>
      </p:sp>
    </p:spTree>
  </p:cSld>
  <p:clrMapOvr>
    <a:overrideClrMapping bg1="lt1" tx1="dk1" bg2="lt2" tx2="dk2" accent1="accent1" accent2="accent2" accent3="accent3" accent4="accent4" accent5="accent5" accent6="accent6" hlink="hlink" folHlink="folHlink"/>
  </p:clrMapOvr>
  <p:transition advTm="3000">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En-tête de section">
    <p:spTree>
      <p:nvGrpSpPr>
        <p:cNvPr id="1" name=""/>
        <p:cNvGrpSpPr/>
        <p:nvPr/>
      </p:nvGrpSpPr>
      <p:grpSpPr>
        <a:xfrm>
          <a:off x="0" y="0"/>
          <a:ext cx="0" cy="0"/>
          <a:chOff x="0" y="0"/>
          <a:chExt cx="0" cy="0"/>
        </a:xfrm>
      </p:grpSpPr>
      <p:sp>
        <p:nvSpPr>
          <p:cNvPr id="9" name="Rectangle 8"/>
          <p:cNvSpPr/>
          <p:nvPr userDrawn="1"/>
        </p:nvSpPr>
        <p:spPr>
          <a:xfrm>
            <a:off x="0" y="4077072"/>
            <a:ext cx="9144000" cy="609600"/>
          </a:xfrm>
          <a:prstGeom prst="rect">
            <a:avLst/>
          </a:prstGeom>
          <a:solidFill>
            <a:schemeClr val="accent2"/>
          </a:solidFill>
          <a:ln w="25400" cap="rnd" cmpd="sng" algn="ctr">
            <a:noFill/>
            <a:prstDash val="solid"/>
          </a:ln>
          <a:effectLst/>
        </p:spPr>
        <p:style>
          <a:lnRef idx="2">
            <a:schemeClr val="accent6"/>
          </a:lnRef>
          <a:fillRef idx="1">
            <a:schemeClr val="lt1"/>
          </a:fillRef>
          <a:effectRef idx="0">
            <a:schemeClr val="accent6"/>
          </a:effectRef>
          <a:fontRef idx="minor">
            <a:schemeClr val="dk1"/>
          </a:fontRef>
        </p:style>
        <p:txBody>
          <a:bodyPr anchor="ctr"/>
          <a:lstStyle/>
          <a:p>
            <a:pPr algn="ctr"/>
            <a:endParaRPr kumimoji="0" lang="fr-FR" sz="1600" dirty="0"/>
          </a:p>
        </p:txBody>
      </p:sp>
      <p:sp>
        <p:nvSpPr>
          <p:cNvPr id="14" name="Title 13"/>
          <p:cNvSpPr>
            <a:spLocks noGrp="1"/>
          </p:cNvSpPr>
          <p:nvPr>
            <p:ph type="ctrTitle"/>
          </p:nvPr>
        </p:nvSpPr>
        <p:spPr>
          <a:xfrm>
            <a:off x="228600" y="4114800"/>
            <a:ext cx="7239000" cy="533400"/>
          </a:xfrm>
          <a:noFill/>
        </p:spPr>
        <p:txBody>
          <a:bodyPr vert="horz"/>
          <a:lstStyle>
            <a:lvl1pPr algn="l" eaLnBrk="1" latinLnBrk="0" hangingPunct="1">
              <a:defRPr kumimoji="0" lang="fr-FR" sz="2000" b="0" cap="all" spc="150" baseline="0">
                <a:solidFill>
                  <a:schemeClr val="bg1"/>
                </a:solidFill>
              </a:defRPr>
            </a:lvl1pPr>
            <a:extLst/>
          </a:lstStyle>
          <a:p>
            <a:r>
              <a:rPr kumimoji="0" lang="fr-FR"/>
              <a:t>Cliquez pour modifier le style du titre</a:t>
            </a:r>
          </a:p>
        </p:txBody>
      </p:sp>
      <p:sp>
        <p:nvSpPr>
          <p:cNvPr id="4" name="Rectangle 4"/>
          <p:cNvSpPr>
            <a:spLocks noGrp="1"/>
          </p:cNvSpPr>
          <p:nvPr>
            <p:ph type="ftr" sz="quarter" idx="11"/>
          </p:nvPr>
        </p:nvSpPr>
        <p:spPr>
          <a:xfrm>
            <a:off x="2705100" y="6477000"/>
            <a:ext cx="3733800" cy="304800"/>
          </a:xfrm>
        </p:spPr>
        <p:txBody>
          <a:bodyPr/>
          <a:lstStyle>
            <a:lvl1pPr eaLnBrk="1" latinLnBrk="0" hangingPunct="1">
              <a:defRPr kumimoji="0" lang="fr-FR">
                <a:solidFill>
                  <a:schemeClr val="bg1"/>
                </a:solidFill>
              </a:defRPr>
            </a:lvl1pPr>
            <a:extLst/>
          </a:lstStyle>
          <a:p>
            <a:endParaRPr kumimoji="0" lang="fr-FR" dirty="0">
              <a:solidFill>
                <a:schemeClr val="bg1"/>
              </a:solidFill>
            </a:endParaRPr>
          </a:p>
        </p:txBody>
      </p:sp>
      <p:sp>
        <p:nvSpPr>
          <p:cNvPr id="13" name="Slide Number Placeholder 12"/>
          <p:cNvSpPr>
            <a:spLocks noGrp="1"/>
          </p:cNvSpPr>
          <p:nvPr>
            <p:ph type="sldNum" sz="quarter" idx="12"/>
          </p:nvPr>
        </p:nvSpPr>
        <p:spPr>
          <a:xfrm>
            <a:off x="6477000" y="6477000"/>
            <a:ext cx="1021080" cy="304800"/>
          </a:xfrm>
        </p:spPr>
        <p:txBody>
          <a:bodyPr anchor="ctr"/>
          <a:lstStyle/>
          <a:p>
            <a:pPr algn="r"/>
            <a:fld id="{256D3EEF-DE4E-429D-8EC4-DDC531AFF587}" type="slidenum">
              <a:rPr kumimoji="0" lang="fr-FR" sz="1000"/>
              <a:pPr algn="r"/>
              <a:t>‹N°›</a:t>
            </a:fld>
            <a:endParaRPr kumimoji="0" lang="fr-F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Rectangle 2"/>
          <p:cNvSpPr txBox="1">
            <a:spLocks noChangeArrowheads="1"/>
          </p:cNvSpPr>
          <p:nvPr userDrawn="1"/>
        </p:nvSpPr>
        <p:spPr bwMode="auto">
          <a:xfrm>
            <a:off x="791308" y="6470659"/>
            <a:ext cx="6906358" cy="365125"/>
          </a:xfrm>
          <a:prstGeom prst="rect">
            <a:avLst/>
          </a:prstGeom>
          <a:noFill/>
          <a:ln>
            <a:miter lim="800000"/>
            <a:headEnd/>
            <a:tailEnd/>
          </a:ln>
        </p:spPr>
        <p:txBody>
          <a:bodyPr anchor="b"/>
          <a:lstStyle/>
          <a:p>
            <a:pPr>
              <a:defRPr/>
            </a:pPr>
            <a:endParaRPr lang="fr-FR" sz="800" b="1" i="1" dirty="0">
              <a:solidFill>
                <a:srgbClr val="000000"/>
              </a:solidFill>
              <a:latin typeface="Century Gothic"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kumimoji="0" lang="fr-FR"/>
              <a:t>Cliquez pour modifier le style du titre</a:t>
            </a:r>
            <a:endParaRPr kumimoji="0" lang="en-US"/>
          </a:p>
        </p:txBody>
      </p:sp>
      <p:sp>
        <p:nvSpPr>
          <p:cNvPr id="4" name="Espace réservé de la date 3"/>
          <p:cNvSpPr>
            <a:spLocks noGrp="1"/>
          </p:cNvSpPr>
          <p:nvPr>
            <p:ph type="dt" sz="half" idx="10"/>
          </p:nvPr>
        </p:nvSpPr>
        <p:spPr/>
        <p:txBody>
          <a:bodyPr/>
          <a:lstStyle/>
          <a:p>
            <a:fld id="{05913856-5D1A-42C8-A54A-FE784818C75A}" type="datetime1">
              <a:rPr lang="fr-FR" smtClean="0"/>
              <a:pPr/>
              <a:t>07/02/2017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lvl1pPr>
              <a:defRPr>
                <a:solidFill>
                  <a:srgbClr val="FFFFFF"/>
                </a:solidFill>
              </a:defRPr>
            </a:lvl1pPr>
          </a:lstStyle>
          <a:p>
            <a:fld id="{D3217886-E443-4696-A07A-00B52136E45B}" type="slidenum">
              <a:rPr lang="fr-FR" smtClean="0"/>
              <a:pPr/>
              <a:t>‹N°›</a:t>
            </a:fld>
            <a:endParaRPr lang="fr-FR" dirty="0"/>
          </a:p>
        </p:txBody>
      </p:sp>
      <p:sp>
        <p:nvSpPr>
          <p:cNvPr id="8" name="Espace réservé du contenu 7"/>
          <p:cNvSpPr>
            <a:spLocks noGrp="1"/>
          </p:cNvSpPr>
          <p:nvPr>
            <p:ph sz="quarter" idx="1"/>
          </p:nvPr>
        </p:nvSpPr>
        <p:spPr>
          <a:xfrm>
            <a:off x="612648" y="1600200"/>
            <a:ext cx="8153400" cy="44958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transition advTm="3000">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hasCustomPrompt="1"/>
          </p:nvPr>
        </p:nvSpPr>
        <p:spPr>
          <a:xfrm>
            <a:off x="1371600" y="1600200"/>
            <a:ext cx="7620000" cy="990600"/>
          </a:xfrm>
        </p:spPr>
        <p:txBody>
          <a:bodyPr/>
          <a:lstStyle>
            <a:lvl1pPr algn="l">
              <a:buNone/>
              <a:defRPr sz="4400" b="0" cap="none">
                <a:solidFill>
                  <a:srgbClr val="FFFFFF"/>
                </a:solidFill>
              </a:defRPr>
            </a:lvl1pPr>
          </a:lstStyle>
          <a:p>
            <a:r>
              <a:rPr kumimoji="0" lang="fr-FR" dirty="0"/>
              <a:t>xx</a:t>
            </a:r>
            <a:endParaRPr kumimoji="0" lang="en-US" dirty="0"/>
          </a:p>
        </p:txBody>
      </p:sp>
      <p:sp>
        <p:nvSpPr>
          <p:cNvPr id="12" name="Espace réservé de la date 11"/>
          <p:cNvSpPr>
            <a:spLocks noGrp="1"/>
          </p:cNvSpPr>
          <p:nvPr>
            <p:ph type="dt" sz="half" idx="10"/>
          </p:nvPr>
        </p:nvSpPr>
        <p:spPr/>
        <p:txBody>
          <a:bodyPr/>
          <a:lstStyle/>
          <a:p>
            <a:fld id="{8300C216-2D5C-49B6-8622-F6898AE19E0C}" type="datetime1">
              <a:rPr lang="fr-FR" smtClean="0"/>
              <a:pPr/>
              <a:t>07/02/2017</a:t>
            </a:fld>
            <a:endParaRPr lang="fr-FR" dirty="0"/>
          </a:p>
        </p:txBody>
      </p:sp>
      <p:sp>
        <p:nvSpPr>
          <p:cNvPr id="13" name="Espace réservé du numéro de diapositive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3217886-E443-4696-A07A-00B52136E45B}" type="slidenum">
              <a:rPr lang="fr-FR" smtClean="0"/>
              <a:pPr/>
              <a:t>‹N°›</a:t>
            </a:fld>
            <a:endParaRPr lang="fr-FR" dirty="0"/>
          </a:p>
        </p:txBody>
      </p:sp>
      <p:sp>
        <p:nvSpPr>
          <p:cNvPr id="14" name="Espace réservé du pied de page 13"/>
          <p:cNvSpPr>
            <a:spLocks noGrp="1"/>
          </p:cNvSpPr>
          <p:nvPr>
            <p:ph type="ftr" sz="quarter" idx="12"/>
          </p:nvPr>
        </p:nvSpPr>
        <p:spPr/>
        <p:txBody>
          <a:bodyPr/>
          <a:lstStyle/>
          <a:p>
            <a:endParaRPr lang="fr-FR" dirty="0"/>
          </a:p>
        </p:txBody>
      </p:sp>
    </p:spTree>
  </p:cSld>
  <p:clrMapOvr>
    <a:overrideClrMapping bg1="lt1" tx1="dk1" bg2="lt2" tx2="dk2" accent1="accent1" accent2="accent2" accent3="accent3" accent4="accent4" accent5="accent5" accent6="accent6" hlink="hlink" folHlink="folHlink"/>
  </p:clrMapOvr>
  <p:transition advTm="3000">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dirty="0"/>
              <a:t>Cliquez pour modifier le style du titre</a:t>
            </a:r>
            <a:endParaRPr kumimoji="0" lang="en-US" dirty="0"/>
          </a:p>
        </p:txBody>
      </p:sp>
      <p:sp>
        <p:nvSpPr>
          <p:cNvPr id="9" name="Espace réservé du contenu 8"/>
          <p:cNvSpPr>
            <a:spLocks noGrp="1"/>
          </p:cNvSpPr>
          <p:nvPr>
            <p:ph sz="quarter" idx="1"/>
          </p:nvPr>
        </p:nvSpPr>
        <p:spPr>
          <a:xfrm>
            <a:off x="609600" y="1589567"/>
            <a:ext cx="388620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1" name="Espace réservé du contenu 10"/>
          <p:cNvSpPr>
            <a:spLocks noGrp="1"/>
          </p:cNvSpPr>
          <p:nvPr>
            <p:ph sz="quarter" idx="2"/>
          </p:nvPr>
        </p:nvSpPr>
        <p:spPr>
          <a:xfrm>
            <a:off x="4844901" y="1589567"/>
            <a:ext cx="388620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8" name="Espace réservé de la date 7"/>
          <p:cNvSpPr>
            <a:spLocks noGrp="1"/>
          </p:cNvSpPr>
          <p:nvPr>
            <p:ph type="dt" sz="half" idx="15"/>
          </p:nvPr>
        </p:nvSpPr>
        <p:spPr/>
        <p:txBody>
          <a:bodyPr rtlCol="0"/>
          <a:lstStyle/>
          <a:p>
            <a:fld id="{5FD1F524-D1F2-4E2B-8173-D355C5A4D97C}" type="datetime1">
              <a:rPr lang="fr-FR" smtClean="0"/>
              <a:pPr/>
              <a:t>07/02/2017</a:t>
            </a:fld>
            <a:endParaRPr lang="fr-FR" dirty="0"/>
          </a:p>
        </p:txBody>
      </p:sp>
      <p:sp>
        <p:nvSpPr>
          <p:cNvPr id="10" name="Espace réservé du numéro de diapositive 9"/>
          <p:cNvSpPr>
            <a:spLocks noGrp="1"/>
          </p:cNvSpPr>
          <p:nvPr>
            <p:ph type="sldNum" sz="quarter" idx="16"/>
          </p:nvPr>
        </p:nvSpPr>
        <p:spPr/>
        <p:txBody>
          <a:bodyPr rtlCol="0"/>
          <a:lstStyle/>
          <a:p>
            <a:fld id="{D3217886-E443-4696-A07A-00B52136E45B}" type="slidenum">
              <a:rPr lang="fr-FR" smtClean="0"/>
              <a:pPr/>
              <a:t>‹N°›</a:t>
            </a:fld>
            <a:endParaRPr lang="fr-FR" dirty="0"/>
          </a:p>
        </p:txBody>
      </p:sp>
      <p:sp>
        <p:nvSpPr>
          <p:cNvPr id="12" name="Espace réservé du pied de page 11"/>
          <p:cNvSpPr>
            <a:spLocks noGrp="1"/>
          </p:cNvSpPr>
          <p:nvPr>
            <p:ph type="ftr" sz="quarter" idx="17"/>
          </p:nvPr>
        </p:nvSpPr>
        <p:spPr/>
        <p:txBody>
          <a:bodyPr rtlCol="0"/>
          <a:lstStyle/>
          <a:p>
            <a:endParaRPr lang="fr-FR" dirty="0"/>
          </a:p>
        </p:txBody>
      </p:sp>
    </p:spTree>
  </p:cSld>
  <p:clrMapOvr>
    <a:masterClrMapping/>
  </p:clrMapOvr>
  <p:transition advTm="3000">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3400" y="273050"/>
            <a:ext cx="8153400" cy="869950"/>
          </a:xfrm>
        </p:spPr>
        <p:txBody>
          <a:bodyPr anchor="ctr"/>
          <a:lstStyle>
            <a:lvl1pPr>
              <a:defRPr/>
            </a:lvl1pPr>
          </a:lstStyle>
          <a:p>
            <a:r>
              <a:rPr kumimoji="0" lang="fr-FR"/>
              <a:t>Cliquez pour modifier le style du titre</a:t>
            </a:r>
            <a:endParaRPr kumimoji="0" lang="en-US"/>
          </a:p>
        </p:txBody>
      </p:sp>
      <p:sp>
        <p:nvSpPr>
          <p:cNvPr id="11" name="Espace réservé du contenu 10"/>
          <p:cNvSpPr>
            <a:spLocks noGrp="1"/>
          </p:cNvSpPr>
          <p:nvPr>
            <p:ph sz="quarter" idx="2"/>
          </p:nvPr>
        </p:nvSpPr>
        <p:spPr>
          <a:xfrm>
            <a:off x="609600" y="2438400"/>
            <a:ext cx="3886200" cy="35814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quarter" idx="4"/>
          </p:nvPr>
        </p:nvSpPr>
        <p:spPr>
          <a:xfrm>
            <a:off x="4800600" y="2438400"/>
            <a:ext cx="3886200" cy="35814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2" name="Espace réservé du numéro de diapositive 11"/>
          <p:cNvSpPr>
            <a:spLocks noGrp="1"/>
          </p:cNvSpPr>
          <p:nvPr>
            <p:ph type="sldNum" sz="quarter" idx="16"/>
          </p:nvPr>
        </p:nvSpPr>
        <p:spPr/>
        <p:txBody>
          <a:bodyPr rtlCol="0"/>
          <a:lstStyle/>
          <a:p>
            <a:fld id="{D3217886-E443-4696-A07A-00B52136E45B}" type="slidenum">
              <a:rPr lang="fr-FR" smtClean="0"/>
              <a:pPr/>
              <a:t>‹N°›</a:t>
            </a:fld>
            <a:endParaRPr lang="fr-FR" dirty="0"/>
          </a:p>
        </p:txBody>
      </p:sp>
      <p:sp>
        <p:nvSpPr>
          <p:cNvPr id="14" name="Espace réservé du pied de page 13"/>
          <p:cNvSpPr>
            <a:spLocks noGrp="1"/>
          </p:cNvSpPr>
          <p:nvPr>
            <p:ph type="ftr" sz="quarter" idx="17"/>
          </p:nvPr>
        </p:nvSpPr>
        <p:spPr/>
        <p:txBody>
          <a:bodyPr rtlCol="0"/>
          <a:lstStyle/>
          <a:p>
            <a:endParaRPr lang="fr-FR" dirty="0"/>
          </a:p>
        </p:txBody>
      </p:sp>
      <p:sp>
        <p:nvSpPr>
          <p:cNvPr id="16" name="Espace réservé du texte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fr-FR"/>
              <a:t>Cliquez pour modifier les styles du texte du masque</a:t>
            </a:r>
          </a:p>
        </p:txBody>
      </p:sp>
      <p:sp>
        <p:nvSpPr>
          <p:cNvPr id="15" name="Espace réservé du texte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fr-FR"/>
              <a:t>Cliquez pour modifier les styles du texte du masque</a:t>
            </a:r>
          </a:p>
        </p:txBody>
      </p:sp>
    </p:spTree>
  </p:cSld>
  <p:clrMapOvr>
    <a:masterClrMapping/>
  </p:clrMapOvr>
  <p:transition advTm="3000">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dirty="0"/>
              <a:t>Cliquez pour modifier le style du titre</a:t>
            </a:r>
            <a:endParaRPr kumimoji="0" lang="en-US"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lvl1pPr>
              <a:defRPr>
                <a:solidFill>
                  <a:srgbClr val="FFFFFF"/>
                </a:solidFill>
              </a:defRPr>
            </a:lvl1pPr>
          </a:lstStyle>
          <a:p>
            <a:fld id="{D3217886-E443-4696-A07A-00B52136E45B}" type="slidenum">
              <a:rPr lang="fr-FR" smtClean="0"/>
              <a:pPr/>
              <a:t>‹N°›</a:t>
            </a:fld>
            <a:endParaRPr lang="fr-FR" dirty="0"/>
          </a:p>
        </p:txBody>
      </p:sp>
    </p:spTree>
  </p:cSld>
  <p:clrMapOvr>
    <a:masterClrMapping/>
  </p:clrMapOvr>
  <p:transition advTm="3000">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endParaRPr lang="fr-FR" dirty="0"/>
          </a:p>
        </p:txBody>
      </p:sp>
    </p:spTree>
  </p:cSld>
  <p:clrMapOvr>
    <a:masterClrMapping/>
  </p:clrMapOvr>
  <p:transition advTm="3000">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8077200" cy="869950"/>
          </a:xfrm>
        </p:spPr>
        <p:txBody>
          <a:bodyPr anchor="ctr"/>
          <a:lstStyle>
            <a:lvl1pPr algn="l">
              <a:buNone/>
              <a:defRPr sz="4400" b="0"/>
            </a:lvl1pPr>
          </a:lstStyle>
          <a:p>
            <a:r>
              <a:rPr kumimoji="0" lang="fr-FR"/>
              <a:t>Cliquez pour modifier le style du titre</a:t>
            </a:r>
            <a:endParaRPr kumimoji="0" lang="en-US"/>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lvl1pPr>
              <a:defRPr>
                <a:solidFill>
                  <a:srgbClr val="FFFFFF"/>
                </a:solidFill>
              </a:defRPr>
            </a:lvl1pPr>
          </a:lstStyle>
          <a:p>
            <a:fld id="{D3217886-E443-4696-A07A-00B52136E45B}" type="slidenum">
              <a:rPr lang="fr-FR" smtClean="0"/>
              <a:pPr/>
              <a:t>‹N°›</a:t>
            </a:fld>
            <a:endParaRPr lang="fr-FR" dirty="0"/>
          </a:p>
        </p:txBody>
      </p:sp>
      <p:sp>
        <p:nvSpPr>
          <p:cNvPr id="3" name="Espace réservé du texte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9" name="Espace réservé du contenu 8"/>
          <p:cNvSpPr>
            <a:spLocks noGrp="1"/>
          </p:cNvSpPr>
          <p:nvPr>
            <p:ph sz="quarter" idx="1"/>
          </p:nvPr>
        </p:nvSpPr>
        <p:spPr>
          <a:xfrm>
            <a:off x="2362200" y="1752600"/>
            <a:ext cx="6400800" cy="44196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transition advTm="3000">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3">
        <a:schemeClr val="bg2"/>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a:t>Cliquez pour modifier les styles du texte du masque</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fr-FR"/>
              <a:t>Cliquez pour modifier le style du titre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Espace réservé du numéro de diapositive 12"/>
          <p:cNvSpPr>
            <a:spLocks noGrp="1"/>
          </p:cNvSpPr>
          <p:nvPr>
            <p:ph type="sldNum" sz="quarter" idx="11"/>
          </p:nvPr>
        </p:nvSpPr>
        <p:spPr>
          <a:xfrm>
            <a:off x="0" y="4667249"/>
            <a:ext cx="1447800" cy="663578"/>
          </a:xfrm>
        </p:spPr>
        <p:txBody>
          <a:bodyPr rtlCol="0"/>
          <a:lstStyle>
            <a:lvl1pPr>
              <a:defRPr sz="2800"/>
            </a:lvl1pPr>
          </a:lstStyle>
          <a:p>
            <a:fld id="{D3217886-E443-4696-A07A-00B52136E45B}" type="slidenum">
              <a:rPr lang="fr-FR" smtClean="0"/>
              <a:pPr/>
              <a:t>‹N°›</a:t>
            </a:fld>
            <a:endParaRPr lang="fr-FR" dirty="0"/>
          </a:p>
        </p:txBody>
      </p:sp>
      <p:sp>
        <p:nvSpPr>
          <p:cNvPr id="14" name="Espace réservé du pied de page 13"/>
          <p:cNvSpPr>
            <a:spLocks noGrp="1"/>
          </p:cNvSpPr>
          <p:nvPr>
            <p:ph type="ftr" sz="quarter" idx="12"/>
          </p:nvPr>
        </p:nvSpPr>
        <p:spPr>
          <a:xfrm>
            <a:off x="1600200" y="6248206"/>
            <a:ext cx="4572000" cy="365125"/>
          </a:xfrm>
        </p:spPr>
        <p:txBody>
          <a:bodyPr rtlCol="0"/>
          <a:lstStyle/>
          <a:p>
            <a:endParaRPr lang="fr-FR" dirty="0"/>
          </a:p>
        </p:txBody>
      </p:sp>
      <p:sp>
        <p:nvSpPr>
          <p:cNvPr id="3" name="Espace réservé pour une image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fr-FR" dirty="0"/>
              <a:t>Cliquez sur l'icône pour ajouter une image</a:t>
            </a:r>
            <a:endParaRPr kumimoji="0" lang="en-US" dirty="0"/>
          </a:p>
        </p:txBody>
      </p:sp>
    </p:spTree>
  </p:cSld>
  <p:clrMapOvr>
    <a:overrideClrMapping bg1="lt1" tx1="dk1" bg2="lt2" tx2="dk2" accent1="accent1" accent2="accent2" accent3="accent3" accent4="accent4" accent5="accent5" accent6="accent6" hlink="hlink" folHlink="folHlink"/>
  </p:clrMapOvr>
  <p:transition advTm="3000">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609600" y="228600"/>
            <a:ext cx="8153400" cy="990600"/>
          </a:xfrm>
          <a:prstGeom prst="rect">
            <a:avLst/>
          </a:prstGeom>
        </p:spPr>
        <p:txBody>
          <a:bodyPr vert="horz" anchor="ctr">
            <a:normAutofit/>
          </a:body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EFFF2E1-30C7-4400-A649-68BD79858469}" type="datetime1">
              <a:rPr lang="fr-FR" smtClean="0"/>
              <a:pPr/>
              <a:t>07/02/2017</a:t>
            </a:fld>
            <a:endParaRPr lang="fr-FR" dirty="0"/>
          </a:p>
        </p:txBody>
      </p:sp>
      <p:sp>
        <p:nvSpPr>
          <p:cNvPr id="3" name="Espace réservé du pied de page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r-FR"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3217886-E443-4696-A07A-00B52136E45B}"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advTm="3000">
    <p:dissolve/>
  </p:transition>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a:spLocks noGrp="1" noChangeArrowheads="1"/>
          </p:cNvSpPr>
          <p:nvPr>
            <p:ph type="ctrTitle"/>
          </p:nvPr>
        </p:nvSpPr>
        <p:spPr>
          <a:xfrm>
            <a:off x="500034" y="2000240"/>
            <a:ext cx="8110568" cy="738664"/>
          </a:xfrm>
          <a:noFill/>
          <a:ln/>
        </p:spPr>
        <p:txBody>
          <a:bodyPr anchor="t" anchorCtr="0"/>
          <a:lstStyle/>
          <a:p>
            <a:pPr algn="ctr">
              <a:spcBef>
                <a:spcPts val="1200"/>
              </a:spcBef>
              <a:spcAft>
                <a:spcPts val="1800"/>
              </a:spcAft>
            </a:pPr>
            <a:br>
              <a:rPr lang="fr-FR" sz="2400" b="1" cap="all" dirty="0">
                <a:effectLst>
                  <a:outerShdw blurRad="50800" dist="38100" algn="tr" rotWithShape="0">
                    <a:prstClr val="black">
                      <a:alpha val="40000"/>
                    </a:prstClr>
                  </a:outerShdw>
                </a:effectLst>
              </a:rPr>
            </a:br>
            <a:r>
              <a:rPr lang="fr-FR" sz="2400" b="1" cap="all" dirty="0">
                <a:effectLst>
                  <a:outerShdw blurRad="50800" dist="38100" algn="tr" rotWithShape="0">
                    <a:prstClr val="black">
                      <a:alpha val="40000"/>
                    </a:prstClr>
                  </a:outerShdw>
                </a:effectLst>
              </a:rPr>
              <a:t>L’</a:t>
            </a:r>
            <a:r>
              <a:rPr lang="fr-FR" sz="2400" b="1" cap="all" dirty="0" err="1">
                <a:effectLst>
                  <a:outerShdw blurRad="50800" dist="38100" algn="tr" rotWithShape="0">
                    <a:prstClr val="black">
                      <a:alpha val="40000"/>
                    </a:prstClr>
                  </a:outerShdw>
                </a:effectLst>
              </a:rPr>
              <a:t>epargne</a:t>
            </a:r>
            <a:r>
              <a:rPr lang="fr-FR" sz="2400" b="1" cap="all" dirty="0">
                <a:effectLst>
                  <a:outerShdw blurRad="50800" dist="38100" algn="tr" rotWithShape="0">
                    <a:prstClr val="black">
                      <a:alpha val="40000"/>
                    </a:prstClr>
                  </a:outerShdw>
                </a:effectLst>
              </a:rPr>
              <a:t> collective</a:t>
            </a:r>
            <a:endParaRPr lang="fr-FR" sz="2400" b="1" cap="small" dirty="0">
              <a:cs typeface="Calibri" pitchFamily="34" charset="0"/>
            </a:endParaRPr>
          </a:p>
        </p:txBody>
      </p:sp>
      <p:sp>
        <p:nvSpPr>
          <p:cNvPr id="14" name="Text Box 14"/>
          <p:cNvSpPr txBox="1">
            <a:spLocks noChangeArrowheads="1"/>
          </p:cNvSpPr>
          <p:nvPr/>
        </p:nvSpPr>
        <p:spPr bwMode="auto">
          <a:xfrm>
            <a:off x="539552" y="3429000"/>
            <a:ext cx="1032052" cy="153888"/>
          </a:xfrm>
          <a:prstGeom prst="rect">
            <a:avLst/>
          </a:prstGeom>
          <a:noFill/>
          <a:ln w="9525">
            <a:noFill/>
            <a:miter lim="800000"/>
            <a:headEnd/>
            <a:tailEnd/>
          </a:ln>
          <a:effectLst/>
        </p:spPr>
        <p:txBody>
          <a:bodyPr wrap="square" lIns="0" tIns="0" rIns="0" bIns="0">
            <a:spAutoFit/>
          </a:bodyPr>
          <a:lstStyle/>
          <a:p>
            <a:pPr algn="l" eaLnBrk="1" hangingPunct="1">
              <a:spcBef>
                <a:spcPct val="0"/>
              </a:spcBef>
            </a:pPr>
            <a:r>
              <a:rPr lang="fr-FR" sz="1000" b="1" dirty="0">
                <a:latin typeface="Arial" pitchFamily="34" charset="0"/>
                <a:cs typeface="Arial" pitchFamily="34" charset="0"/>
              </a:rPr>
              <a:t> </a:t>
            </a:r>
          </a:p>
        </p:txBody>
      </p:sp>
      <p:sp>
        <p:nvSpPr>
          <p:cNvPr id="4" name="Text Box 14"/>
          <p:cNvSpPr txBox="1">
            <a:spLocks noChangeArrowheads="1"/>
          </p:cNvSpPr>
          <p:nvPr/>
        </p:nvSpPr>
        <p:spPr bwMode="auto">
          <a:xfrm>
            <a:off x="7643835" y="5346814"/>
            <a:ext cx="1179180" cy="153888"/>
          </a:xfrm>
          <a:prstGeom prst="rect">
            <a:avLst/>
          </a:prstGeom>
          <a:noFill/>
          <a:ln w="9525">
            <a:noFill/>
            <a:miter lim="800000"/>
            <a:headEnd/>
            <a:tailEnd/>
          </a:ln>
          <a:effectLst/>
        </p:spPr>
        <p:txBody>
          <a:bodyPr wrap="square" lIns="0" tIns="0" rIns="0" bIns="0">
            <a:spAutoFit/>
          </a:bodyPr>
          <a:lstStyle/>
          <a:p>
            <a:pPr algn="l" eaLnBrk="1" hangingPunct="1">
              <a:spcBef>
                <a:spcPct val="0"/>
              </a:spcBef>
            </a:pPr>
            <a:endParaRPr lang="fr-FR" sz="1000" b="1" dirty="0">
              <a:latin typeface="Arial" pitchFamily="34" charset="0"/>
              <a:cs typeface="Arial" pitchFamily="34" charset="0"/>
            </a:endParaRPr>
          </a:p>
        </p:txBody>
      </p:sp>
      <p:sp>
        <p:nvSpPr>
          <p:cNvPr id="5" name="ZoneTexte 4"/>
          <p:cNvSpPr txBox="1"/>
          <p:nvPr/>
        </p:nvSpPr>
        <p:spPr>
          <a:xfrm>
            <a:off x="1547664" y="3284984"/>
            <a:ext cx="1296144" cy="369332"/>
          </a:xfrm>
          <a:prstGeom prst="rect">
            <a:avLst/>
          </a:prstGeom>
          <a:noFill/>
        </p:spPr>
        <p:txBody>
          <a:bodyPr wrap="square" rtlCol="0">
            <a:spAutoFit/>
          </a:bodyPr>
          <a:lstStyle/>
          <a:p>
            <a:endParaRPr lang="fr-FR" dirty="0">
              <a:latin typeface="+mj-lt"/>
            </a:endParaRPr>
          </a:p>
        </p:txBody>
      </p:sp>
    </p:spTree>
  </p:cSld>
  <p:clrMapOvr>
    <a:masterClrMapping/>
  </p:clrMapOvr>
  <p:transition advTm="3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txBox="1">
            <a:spLocks/>
          </p:cNvSpPr>
          <p:nvPr/>
        </p:nvSpPr>
        <p:spPr>
          <a:xfrm>
            <a:off x="0" y="0"/>
            <a:ext cx="9144000" cy="548680"/>
          </a:xfrm>
          <a:prstGeom prst="rect">
            <a:avLst/>
          </a:prstGeom>
          <a:solidFill>
            <a:schemeClr val="accent1">
              <a:lumMod val="75000"/>
            </a:schemeClr>
          </a:solidFill>
        </p:spPr>
        <p:txBody>
          <a:bodyPr vert="horz" anchor="ctr">
            <a:normAutofit/>
          </a:bodyPr>
          <a:lstStyle/>
          <a:p>
            <a:pPr>
              <a:spcBef>
                <a:spcPct val="0"/>
              </a:spcBef>
              <a:defRPr/>
            </a:pPr>
            <a:r>
              <a:rPr lang="fr-FR" sz="2400" b="1" dirty="0">
                <a:solidFill>
                  <a:schemeClr val="bg1"/>
                </a:solidFill>
                <a:latin typeface="Arial" pitchFamily="34" charset="0"/>
                <a:cs typeface="Arial" pitchFamily="34" charset="0"/>
              </a:rPr>
              <a:t>Règles de fonctionnement du FCPE (1/2)</a:t>
            </a:r>
          </a:p>
        </p:txBody>
      </p:sp>
      <p:sp>
        <p:nvSpPr>
          <p:cNvPr id="21" name="Titre 1"/>
          <p:cNvSpPr txBox="1">
            <a:spLocks/>
          </p:cNvSpPr>
          <p:nvPr/>
        </p:nvSpPr>
        <p:spPr>
          <a:xfrm>
            <a:off x="562004" y="581012"/>
            <a:ext cx="8153400" cy="990600"/>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br>
              <a:rPr kumimoji="0" lang="fr-FR" sz="1100" b="1" i="0" u="none" strike="noStrike" kern="1200" cap="none" spc="0" normalizeH="0" baseline="0" noProof="0" dirty="0">
                <a:ln>
                  <a:noFill/>
                </a:ln>
                <a:solidFill>
                  <a:srgbClr val="002060"/>
                </a:solidFill>
                <a:effectLst/>
                <a:uLnTx/>
                <a:uFillTx/>
                <a:latin typeface="Arial" pitchFamily="34" charset="0"/>
                <a:ea typeface="+mj-ea"/>
                <a:cs typeface="Arial" pitchFamily="34" charset="0"/>
              </a:rPr>
            </a:br>
            <a:endParaRPr kumimoji="0" lang="fr-FR" sz="2400" b="1"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p:txBody>
      </p:sp>
      <p:sp>
        <p:nvSpPr>
          <p:cNvPr id="23" name="Espace réservé du numéro de diapositive 4"/>
          <p:cNvSpPr txBox="1">
            <a:spLocks/>
          </p:cNvSpPr>
          <p:nvPr/>
        </p:nvSpPr>
        <p:spPr>
          <a:xfrm>
            <a:off x="109510" y="1255698"/>
            <a:ext cx="533400" cy="244476"/>
          </a:xfrm>
          <a:prstGeom prst="rect">
            <a:avLst/>
          </a:prstGeom>
        </p:spPr>
        <p:txBody>
          <a:bodyP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16A8348-B9D9-4363-A16B-14BCB1A679A1}" type="slidenum">
              <a:rPr kumimoji="0" lang="fr-FR" sz="1400" b="1" i="0" u="none" strike="noStrike" kern="1200" cap="none" spc="0" normalizeH="0" baseline="0" noProof="0" smtClean="0">
                <a:ln>
                  <a:noFill/>
                </a:ln>
                <a:solidFill>
                  <a:schemeClr val="bg1"/>
                </a:solidFill>
                <a:effectLst/>
                <a:uLnTx/>
                <a:uFillTx/>
                <a:latin typeface="Arial" pitchFamily="34" charset="0"/>
                <a:ea typeface="+mn-ea"/>
                <a:cs typeface="Arial"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fr-FR" sz="1400" b="1"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sp>
        <p:nvSpPr>
          <p:cNvPr id="6" name="Rectangle 8"/>
          <p:cNvSpPr txBox="1">
            <a:spLocks noChangeArrowheads="1"/>
          </p:cNvSpPr>
          <p:nvPr/>
        </p:nvSpPr>
        <p:spPr>
          <a:xfrm>
            <a:off x="612775" y="1600201"/>
            <a:ext cx="8153400" cy="4421088"/>
          </a:xfrm>
          <a:prstGeom prst="rect">
            <a:avLst/>
          </a:prstGeom>
        </p:spPr>
        <p:txBody>
          <a:bodyPr/>
          <a:lstStyle/>
          <a:p>
            <a:pPr marR="0" lvl="0" algn="l" defTabSz="914400" rtl="0" eaLnBrk="1" fontAlgn="auto" latinLnBrk="0" hangingPunct="1">
              <a:lnSpc>
                <a:spcPct val="150000"/>
              </a:lnSpc>
              <a:spcBef>
                <a:spcPts val="700"/>
              </a:spcBef>
              <a:spcAft>
                <a:spcPts val="0"/>
              </a:spcAft>
              <a:buClr>
                <a:schemeClr val="accent2"/>
              </a:buClr>
              <a:buSzPct val="60000"/>
              <a:tabLst/>
              <a:defRPr/>
            </a:pPr>
            <a:r>
              <a:rPr kumimoji="0" lang="fr-FR" sz="1200" b="0" i="0" u="none" strike="noStrike" kern="1200" cap="none" spc="0" normalizeH="0" baseline="0" noProof="0" dirty="0">
                <a:ln>
                  <a:noFill/>
                </a:ln>
                <a:effectLst/>
                <a:uLnTx/>
                <a:uFillTx/>
                <a:latin typeface="Arial" pitchFamily="34" charset="0"/>
                <a:cs typeface="Arial" pitchFamily="34" charset="0"/>
              </a:rPr>
              <a:t>Les </a:t>
            </a:r>
            <a:r>
              <a:rPr lang="fr-FR" sz="1200" dirty="0">
                <a:latin typeface="Arial" pitchFamily="34" charset="0"/>
                <a:cs typeface="Arial" pitchFamily="34" charset="0"/>
              </a:rPr>
              <a:t>règles de fonctionnement</a:t>
            </a:r>
            <a:r>
              <a:rPr kumimoji="0" lang="fr-FR" sz="1200" b="0" i="0" u="none" strike="noStrike" kern="1200" cap="none" spc="0" normalizeH="0" baseline="0" noProof="0" dirty="0">
                <a:ln>
                  <a:noFill/>
                </a:ln>
                <a:effectLst/>
                <a:uLnTx/>
                <a:uFillTx/>
                <a:latin typeface="Arial" pitchFamily="34" charset="0"/>
                <a:cs typeface="Arial" pitchFamily="34" charset="0"/>
              </a:rPr>
              <a:t> du FCPE seront déterminées par les promoteurs du</a:t>
            </a:r>
            <a:r>
              <a:rPr kumimoji="0" lang="fr-FR" sz="1200" b="0" i="0" u="none" strike="noStrike" kern="1200" cap="none" spc="0" normalizeH="0" noProof="0" dirty="0">
                <a:ln>
                  <a:noFill/>
                </a:ln>
                <a:effectLst/>
                <a:uLnTx/>
                <a:uFillTx/>
                <a:latin typeface="Arial" pitchFamily="34" charset="0"/>
                <a:cs typeface="Arial" pitchFamily="34" charset="0"/>
              </a:rPr>
              <a:t> Fonds et seront donc discutées au préalable entre les différents acteurs. Elles seront détaillées dans la note d’information et le règlement intérieur après avoir été annoncées dans le PEE</a:t>
            </a:r>
          </a:p>
          <a:p>
            <a:pPr marL="320040" marR="0" lvl="0" indent="-320040" algn="l" defTabSz="914400" rtl="0" eaLnBrk="1" fontAlgn="auto" latinLnBrk="0" hangingPunct="1">
              <a:lnSpc>
                <a:spcPct val="150000"/>
              </a:lnSpc>
              <a:spcBef>
                <a:spcPts val="700"/>
              </a:spcBef>
              <a:spcAft>
                <a:spcPts val="0"/>
              </a:spcAft>
              <a:buClr>
                <a:schemeClr val="accent2"/>
              </a:buClr>
              <a:buSzPct val="60000"/>
              <a:buFont typeface="Arial" charset="0"/>
              <a:buChar char="•"/>
              <a:tabLst/>
              <a:defRPr/>
            </a:pPr>
            <a:r>
              <a:rPr kumimoji="0" lang="fr-FR" sz="1200" b="0" i="0" u="none" strike="noStrike" kern="1200" cap="none" spc="0" normalizeH="0" baseline="0" noProof="0" dirty="0">
                <a:ln>
                  <a:noFill/>
                </a:ln>
                <a:solidFill>
                  <a:schemeClr val="accent2"/>
                </a:solidFill>
                <a:effectLst/>
                <a:uLnTx/>
                <a:uFillTx/>
                <a:latin typeface="Arial" pitchFamily="34" charset="0"/>
                <a:cs typeface="Arial" pitchFamily="34" charset="0"/>
              </a:rPr>
              <a:t>Souscripteurs concernés: </a:t>
            </a:r>
            <a:r>
              <a:rPr kumimoji="0" lang="fr-FR" sz="1200" b="0" i="0" u="none" strike="noStrike" kern="1200" cap="none" spc="0" normalizeH="0" baseline="0" noProof="0" dirty="0">
                <a:ln>
                  <a:noFill/>
                </a:ln>
                <a:effectLst/>
                <a:uLnTx/>
                <a:uFillTx/>
                <a:latin typeface="Arial" pitchFamily="34" charset="0"/>
                <a:cs typeface="Arial" pitchFamily="34" charset="0"/>
              </a:rPr>
              <a:t>la participation au Fonds est généralement réservée aux salariés liés à l’Entreprise par un </a:t>
            </a:r>
            <a:r>
              <a:rPr lang="fr-FR" sz="1200" dirty="0">
                <a:latin typeface="Arial" pitchFamily="34" charset="0"/>
                <a:cs typeface="Arial" pitchFamily="34" charset="0"/>
              </a:rPr>
              <a:t>contrat à durée indéterminée </a:t>
            </a:r>
            <a:r>
              <a:rPr kumimoji="0" lang="fr-FR" sz="1200" b="0" i="0" u="none" strike="noStrike" kern="1200" cap="none" spc="0" normalizeH="0" baseline="0" noProof="0" dirty="0">
                <a:ln>
                  <a:noFill/>
                </a:ln>
                <a:effectLst/>
                <a:uLnTx/>
                <a:uFillTx/>
                <a:latin typeface="Arial" pitchFamily="34" charset="0"/>
                <a:cs typeface="Arial" pitchFamily="34" charset="0"/>
              </a:rPr>
              <a:t>et dont l’ancienneté minimale sera</a:t>
            </a:r>
            <a:r>
              <a:rPr lang="fr-FR" sz="1200" dirty="0">
                <a:latin typeface="Arial" pitchFamily="34" charset="0"/>
                <a:cs typeface="Arial" pitchFamily="34" charset="0"/>
              </a:rPr>
              <a:t> fixée par les promoteurs</a:t>
            </a:r>
          </a:p>
          <a:p>
            <a:pPr marL="320040" marR="0" lvl="0" indent="-320040" algn="l" defTabSz="914400" rtl="0" eaLnBrk="1" fontAlgn="auto" latinLnBrk="0" hangingPunct="1">
              <a:lnSpc>
                <a:spcPct val="150000"/>
              </a:lnSpc>
              <a:spcBef>
                <a:spcPts val="700"/>
              </a:spcBef>
              <a:spcAft>
                <a:spcPts val="0"/>
              </a:spcAft>
              <a:buClr>
                <a:schemeClr val="accent2"/>
              </a:buClr>
              <a:buSzPct val="60000"/>
              <a:buFont typeface="Arial" charset="0"/>
              <a:buChar char="•"/>
              <a:tabLst/>
              <a:defRPr/>
            </a:pPr>
            <a:endParaRPr kumimoji="0" lang="fr-FR" sz="1200" b="0" i="0" u="none" strike="noStrike" kern="1200" cap="none" spc="0" normalizeH="0" baseline="0" noProof="0" dirty="0">
              <a:ln>
                <a:noFill/>
              </a:ln>
              <a:solidFill>
                <a:schemeClr val="accent2"/>
              </a:solidFill>
              <a:effectLst/>
              <a:uLnTx/>
              <a:uFillTx/>
              <a:latin typeface="Arial" pitchFamily="34" charset="0"/>
              <a:cs typeface="Arial" pitchFamily="34" charset="0"/>
            </a:endParaRPr>
          </a:p>
          <a:p>
            <a:pPr marL="320040" marR="0" lvl="0" indent="-320040" algn="l" defTabSz="914400" rtl="0" eaLnBrk="1" fontAlgn="auto" latinLnBrk="0" hangingPunct="1">
              <a:lnSpc>
                <a:spcPct val="150000"/>
              </a:lnSpc>
              <a:spcBef>
                <a:spcPts val="700"/>
              </a:spcBef>
              <a:spcAft>
                <a:spcPts val="0"/>
              </a:spcAft>
              <a:buClr>
                <a:schemeClr val="accent2"/>
              </a:buClr>
              <a:buSzPct val="60000"/>
              <a:buFont typeface="Arial" charset="0"/>
              <a:buChar char="•"/>
              <a:tabLst/>
              <a:defRPr/>
            </a:pPr>
            <a:r>
              <a:rPr kumimoji="0" lang="fr-FR" sz="1200" b="0" i="0" u="none" strike="noStrike" kern="1200" cap="none" spc="0" normalizeH="0" baseline="0" noProof="0" dirty="0">
                <a:ln>
                  <a:noFill/>
                </a:ln>
                <a:solidFill>
                  <a:schemeClr val="accent2"/>
                </a:solidFill>
                <a:effectLst/>
                <a:uLnTx/>
                <a:uFillTx/>
                <a:latin typeface="Arial" pitchFamily="34" charset="0"/>
                <a:cs typeface="Arial" pitchFamily="34" charset="0"/>
              </a:rPr>
              <a:t>Durée minimale de placement</a:t>
            </a:r>
            <a:r>
              <a:rPr kumimoji="0" lang="fr-FR" sz="1200" b="0" i="0" u="none" strike="noStrike" kern="1200" cap="none" spc="0" normalizeH="0" baseline="0" noProof="0" dirty="0">
                <a:ln>
                  <a:noFill/>
                </a:ln>
                <a:effectLst/>
                <a:uLnTx/>
                <a:uFillTx/>
                <a:latin typeface="Arial" pitchFamily="34" charset="0"/>
                <a:cs typeface="Arial" pitchFamily="34" charset="0"/>
              </a:rPr>
              <a:t>: le FCPE étant</a:t>
            </a:r>
            <a:r>
              <a:rPr kumimoji="0" lang="fr-FR" sz="1200" b="0" i="0" u="none" strike="noStrike" kern="1200" cap="none" spc="0" normalizeH="0" noProof="0" dirty="0">
                <a:ln>
                  <a:noFill/>
                </a:ln>
                <a:effectLst/>
                <a:uLnTx/>
                <a:uFillTx/>
                <a:latin typeface="Arial" pitchFamily="34" charset="0"/>
                <a:cs typeface="Arial" pitchFamily="34" charset="0"/>
              </a:rPr>
              <a:t> </a:t>
            </a:r>
            <a:r>
              <a:rPr kumimoji="0" lang="fr-FR" sz="1200" b="0" i="0" u="none" strike="noStrike" kern="1200" cap="none" spc="0" normalizeH="0" baseline="0" noProof="0" dirty="0">
                <a:ln>
                  <a:noFill/>
                </a:ln>
                <a:effectLst/>
                <a:uLnTx/>
                <a:uFillTx/>
                <a:latin typeface="Arial" pitchFamily="34" charset="0"/>
                <a:cs typeface="Arial" pitchFamily="34" charset="0"/>
              </a:rPr>
              <a:t>un produit d’investissement à long terme, la détention des parts est conseillée jusqu’au départ à la retraite. La durée minimale de détention des parts est  généralement de </a:t>
            </a:r>
            <a:r>
              <a:rPr lang="fr-FR" sz="1200" dirty="0">
                <a:latin typeface="Arial" pitchFamily="34" charset="0"/>
                <a:cs typeface="Arial" pitchFamily="34" charset="0"/>
              </a:rPr>
              <a:t>5 ans. Habituellement, a</a:t>
            </a:r>
            <a:r>
              <a:rPr kumimoji="0" lang="fr-FR" sz="1200" b="0" i="0" u="none" strike="noStrike" kern="1200" cap="none" spc="0" normalizeH="0" baseline="0" noProof="0" dirty="0" err="1">
                <a:ln>
                  <a:noFill/>
                </a:ln>
                <a:effectLst/>
                <a:uLnTx/>
                <a:uFillTx/>
                <a:latin typeface="Arial" pitchFamily="34" charset="0"/>
                <a:cs typeface="Arial" pitchFamily="34" charset="0"/>
              </a:rPr>
              <a:t>ucune</a:t>
            </a:r>
            <a:r>
              <a:rPr kumimoji="0" lang="fr-FR" sz="1200" b="0" i="0" u="none" strike="noStrike" kern="1200" cap="none" spc="0" normalizeH="0" baseline="0" noProof="0" dirty="0">
                <a:ln>
                  <a:noFill/>
                </a:ln>
                <a:effectLst/>
                <a:uLnTx/>
                <a:uFillTx/>
                <a:latin typeface="Arial" pitchFamily="34" charset="0"/>
                <a:cs typeface="Arial" pitchFamily="34" charset="0"/>
              </a:rPr>
              <a:t> sortie n’est possible avant cinq (5) ans à l’exception de la retraite, du licenciement, des cas de décès ou d’invalidité du porteur de parts</a:t>
            </a:r>
          </a:p>
          <a:p>
            <a:pPr marL="320040" marR="0" lvl="0" indent="-320040" algn="l" defTabSz="914400" rtl="0" eaLnBrk="1" fontAlgn="auto" latinLnBrk="0" hangingPunct="1">
              <a:lnSpc>
                <a:spcPct val="150000"/>
              </a:lnSpc>
              <a:spcBef>
                <a:spcPts val="700"/>
              </a:spcBef>
              <a:spcAft>
                <a:spcPts val="0"/>
              </a:spcAft>
              <a:buClr>
                <a:schemeClr val="accent2"/>
              </a:buClr>
              <a:buSzPct val="60000"/>
              <a:buFont typeface="Arial" charset="0"/>
              <a:buChar char="•"/>
              <a:tabLst/>
              <a:defRPr/>
            </a:pPr>
            <a:endParaRPr kumimoji="0" lang="fr-FR" sz="1200" b="0" i="0" u="none" strike="noStrike" kern="1200" cap="none" spc="0" normalizeH="0" baseline="0" noProof="0" dirty="0">
              <a:ln>
                <a:noFill/>
              </a:ln>
              <a:effectLst/>
              <a:uLnTx/>
              <a:uFillTx/>
              <a:latin typeface="Arial" pitchFamily="34" charset="0"/>
              <a:cs typeface="Arial" pitchFamily="34" charset="0"/>
            </a:endParaRPr>
          </a:p>
          <a:p>
            <a:pPr marL="320040" marR="0" lvl="0" indent="-320040" algn="l" defTabSz="914400" rtl="0" eaLnBrk="1" fontAlgn="auto" latinLnBrk="0" hangingPunct="1">
              <a:lnSpc>
                <a:spcPct val="150000"/>
              </a:lnSpc>
              <a:spcBef>
                <a:spcPts val="700"/>
              </a:spcBef>
              <a:spcAft>
                <a:spcPts val="0"/>
              </a:spcAft>
              <a:buClr>
                <a:schemeClr val="accent2"/>
              </a:buClr>
              <a:buSzPct val="60000"/>
              <a:buFont typeface="Arial" charset="0"/>
              <a:buChar char="•"/>
              <a:tabLst/>
              <a:defRPr/>
            </a:pPr>
            <a:r>
              <a:rPr kumimoji="0" lang="fr-FR" sz="1200" b="0" i="0" u="none" strike="noStrike" kern="1200" cap="none" spc="0" normalizeH="0" baseline="0" noProof="0" dirty="0">
                <a:ln>
                  <a:noFill/>
                </a:ln>
                <a:solidFill>
                  <a:schemeClr val="accent2"/>
                </a:solidFill>
                <a:effectLst/>
                <a:uLnTx/>
                <a:uFillTx/>
                <a:latin typeface="Arial" pitchFamily="34" charset="0"/>
                <a:cs typeface="Arial" pitchFamily="34" charset="0"/>
              </a:rPr>
              <a:t>Sorties anticipées</a:t>
            </a:r>
            <a:r>
              <a:rPr kumimoji="0" lang="fr-FR" sz="1200" b="0" i="0" u="none" strike="noStrike" kern="1200" cap="none" spc="0" normalizeH="0" baseline="0" noProof="0" dirty="0">
                <a:ln>
                  <a:noFill/>
                </a:ln>
                <a:effectLst/>
                <a:uLnTx/>
                <a:uFillTx/>
                <a:latin typeface="Arial" pitchFamily="34" charset="0"/>
                <a:cs typeface="Arial" pitchFamily="34" charset="0"/>
              </a:rPr>
              <a:t>: tout motif autre que ceux cités ci-dessus est considéré comme une sortie anticipée qui pourrait faire perdre à l’employé</a:t>
            </a:r>
            <a:r>
              <a:rPr kumimoji="0" lang="fr-FR" sz="1200" b="0" i="0" u="none" strike="noStrike" kern="1200" cap="none" spc="0" normalizeH="0" noProof="0" dirty="0">
                <a:ln>
                  <a:noFill/>
                </a:ln>
                <a:effectLst/>
                <a:uLnTx/>
                <a:uFillTx/>
                <a:latin typeface="Arial" pitchFamily="34" charset="0"/>
                <a:cs typeface="Arial" pitchFamily="34" charset="0"/>
              </a:rPr>
              <a:t> certains avantages </a:t>
            </a:r>
            <a:r>
              <a:rPr kumimoji="0" lang="fr-FR" sz="1200" b="0" i="0" u="none" strike="noStrike" kern="1200" cap="none" spc="0" normalizeH="0" baseline="0" noProof="0" dirty="0">
                <a:ln>
                  <a:noFill/>
                </a:ln>
                <a:effectLst/>
                <a:uLnTx/>
                <a:uFillTx/>
                <a:latin typeface="Arial" pitchFamily="34" charset="0"/>
                <a:cs typeface="Arial" pitchFamily="34" charset="0"/>
              </a:rPr>
              <a:t>liés au FCPE et peut faire l’objet</a:t>
            </a:r>
            <a:r>
              <a:rPr kumimoji="0" lang="fr-FR" sz="1200" b="0" i="0" u="none" strike="noStrike" kern="1200" cap="none" spc="0" normalizeH="0" noProof="0" dirty="0">
                <a:ln>
                  <a:noFill/>
                </a:ln>
                <a:effectLst/>
                <a:uLnTx/>
                <a:uFillTx/>
                <a:latin typeface="Arial" pitchFamily="34" charset="0"/>
                <a:cs typeface="Arial" pitchFamily="34" charset="0"/>
              </a:rPr>
              <a:t> de pénalités</a:t>
            </a:r>
            <a:endParaRPr kumimoji="0" lang="fr-FR" sz="1200" b="0" i="0" u="none" strike="noStrike" kern="1200" cap="none" spc="0" normalizeH="0" baseline="0" noProof="0" dirty="0">
              <a:ln>
                <a:noFill/>
              </a:ln>
              <a:effectLst/>
              <a:uLnTx/>
              <a:uFillTx/>
              <a:latin typeface="Arial" pitchFamily="34" charset="0"/>
              <a:cs typeface="Arial" pitchFamily="34" charset="0"/>
            </a:endParaRPr>
          </a:p>
          <a:p>
            <a:pPr marL="320040" marR="0" lvl="0" indent="-320040" algn="l" defTabSz="914400" rtl="0" eaLnBrk="1" fontAlgn="auto" latinLnBrk="0" hangingPunct="1">
              <a:lnSpc>
                <a:spcPct val="150000"/>
              </a:lnSpc>
              <a:spcBef>
                <a:spcPts val="700"/>
              </a:spcBef>
              <a:spcAft>
                <a:spcPts val="0"/>
              </a:spcAft>
              <a:buClr>
                <a:schemeClr val="accent2"/>
              </a:buClr>
              <a:buSzPct val="60000"/>
              <a:buFont typeface="Arial" charset="0"/>
              <a:buChar char="•"/>
              <a:tabLst/>
              <a:defRPr/>
            </a:pPr>
            <a:endParaRPr kumimoji="0" lang="fr-FR" sz="1900" b="0" i="0" u="none" strike="noStrike" kern="1200" cap="none" spc="0" normalizeH="0" baseline="0" noProof="0" dirty="0">
              <a:ln>
                <a:noFill/>
              </a:ln>
              <a:solidFill>
                <a:schemeClr val="tx1"/>
              </a:solidFill>
              <a:effectLst/>
              <a:uLnTx/>
              <a:uFillTx/>
              <a:latin typeface="+mn-lt"/>
              <a:ea typeface="+mn-ea"/>
              <a:cs typeface="+mn-cs"/>
            </a:endParaRPr>
          </a:p>
          <a:p>
            <a:pPr marL="320040" marR="0" lvl="0" indent="-320040" algn="l" defTabSz="914400" rtl="0" eaLnBrk="1" fontAlgn="auto" latinLnBrk="0" hangingPunct="1">
              <a:lnSpc>
                <a:spcPct val="150000"/>
              </a:lnSpc>
              <a:spcBef>
                <a:spcPts val="700"/>
              </a:spcBef>
              <a:spcAft>
                <a:spcPts val="0"/>
              </a:spcAft>
              <a:buClr>
                <a:schemeClr val="accent2"/>
              </a:buClr>
              <a:buSzPct val="60000"/>
              <a:buFont typeface="Arial" charset="0"/>
              <a:buChar char="•"/>
              <a:tabLst/>
              <a:defRPr/>
            </a:pPr>
            <a:endParaRPr kumimoji="0" lang="fr-FR" sz="1800" b="0" i="0" u="none" strike="noStrike" kern="1200" cap="none" spc="0" normalizeH="0" baseline="0" noProof="0" dirty="0">
              <a:ln>
                <a:noFill/>
              </a:ln>
              <a:solidFill>
                <a:srgbClr val="254061"/>
              </a:solidFill>
              <a:effectLst/>
              <a:uLnTx/>
              <a:uFillTx/>
              <a:latin typeface="+mn-lt"/>
              <a:ea typeface="+mn-ea"/>
              <a:cs typeface="+mn-cs"/>
            </a:endParaRPr>
          </a:p>
          <a:p>
            <a:pPr marL="319088" marR="0" lvl="1" indent="-319088" algn="l" defTabSz="914400" rtl="0" eaLnBrk="1" fontAlgn="auto" latinLnBrk="0" hangingPunct="1">
              <a:lnSpc>
                <a:spcPct val="100000"/>
              </a:lnSpc>
              <a:spcBef>
                <a:spcPts val="700"/>
              </a:spcBef>
              <a:spcAft>
                <a:spcPts val="0"/>
              </a:spcAft>
              <a:buClr>
                <a:schemeClr val="accent2"/>
              </a:buClr>
              <a:buSzPct val="60000"/>
              <a:buFont typeface="Wingdings" pitchFamily="2" charset="2"/>
              <a:buChar char=""/>
              <a:tabLst/>
              <a:defRPr/>
            </a:pPr>
            <a:endParaRPr kumimoji="0" lang="fr-FR" sz="18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itchFamily="2" charset="2"/>
              <a:buChar char=""/>
              <a:tabLst/>
              <a:defRPr/>
            </a:pPr>
            <a:endParaRPr kumimoji="0" lang="fr-FR" sz="19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Wingdings" pitchFamily="2" charset="2"/>
              <a:buNone/>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chemeClr val="tx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Rectangle 8"/>
          <p:cNvSpPr txBox="1">
            <a:spLocks noChangeArrowheads="1"/>
          </p:cNvSpPr>
          <p:nvPr/>
        </p:nvSpPr>
        <p:spPr>
          <a:xfrm>
            <a:off x="765175" y="4005064"/>
            <a:ext cx="8153400" cy="2456061"/>
          </a:xfrm>
          <a:prstGeom prst="rect">
            <a:avLst/>
          </a:prstGeom>
        </p:spPr>
        <p:txBody>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itchFamily="2" charset="2"/>
              <a:buNone/>
              <a:tabLst/>
              <a:defRPr/>
            </a:pPr>
            <a:endParaRPr kumimoji="0" lang="fr-FR" sz="1900" b="0" i="0" u="none" strike="noStrike" kern="1200" cap="none" spc="0" normalizeH="0" baseline="0" noProof="0" dirty="0">
              <a:ln>
                <a:noFill/>
              </a:ln>
              <a:solidFill>
                <a:srgbClr val="000066"/>
              </a:solidFill>
              <a:effectLst/>
              <a:uLnTx/>
              <a:uFillTx/>
              <a:latin typeface="+mn-lt"/>
              <a:ea typeface="+mn-ea"/>
              <a:cs typeface="+mn-cs"/>
            </a:endParaRPr>
          </a:p>
          <a:p>
            <a:pPr marL="914400" marR="0" lvl="2" indent="-228600" algn="l" defTabSz="914400" rtl="0" eaLnBrk="1" fontAlgn="auto" latinLnBrk="0" hangingPunct="1">
              <a:lnSpc>
                <a:spcPct val="100000"/>
              </a:lnSpc>
              <a:spcBef>
                <a:spcPts val="500"/>
              </a:spcBef>
              <a:spcAft>
                <a:spcPts val="0"/>
              </a:spcAft>
              <a:buClr>
                <a:schemeClr val="accent2"/>
              </a:buClr>
              <a:buSzPct val="75000"/>
              <a:buFont typeface="Arial" charset="0"/>
              <a:buChar char="•"/>
              <a:tabLst/>
              <a:defRPr/>
            </a:pPr>
            <a:endParaRPr kumimoji="0" lang="fr-FR" sz="1100" b="1" i="1" u="none" strike="noStrike" kern="1200" cap="none" spc="0" normalizeH="0" baseline="0" noProof="0" dirty="0">
              <a:ln>
                <a:noFill/>
              </a:ln>
              <a:solidFill>
                <a:srgbClr val="000066"/>
              </a:solidFill>
              <a:effectLst/>
              <a:uLnTx/>
              <a:uFillTx/>
              <a:latin typeface="+mn-lt"/>
              <a:ea typeface="+mn-ea"/>
              <a:cs typeface="+mn-cs"/>
            </a:endParaRPr>
          </a:p>
          <a:p>
            <a:pPr marL="914400" marR="0" lvl="2" indent="-228600" algn="l" defTabSz="914400" rtl="0" eaLnBrk="1" fontAlgn="auto" latinLnBrk="0" hangingPunct="1">
              <a:lnSpc>
                <a:spcPct val="100000"/>
              </a:lnSpc>
              <a:spcBef>
                <a:spcPts val="500"/>
              </a:spcBef>
              <a:spcAft>
                <a:spcPts val="0"/>
              </a:spcAft>
              <a:buClr>
                <a:schemeClr val="accent2"/>
              </a:buClr>
              <a:buSzPct val="75000"/>
              <a:buFont typeface="Arial" charset="0"/>
              <a:buChar char="•"/>
              <a:tabLst/>
              <a:defRPr/>
            </a:pPr>
            <a:endParaRPr kumimoji="0" lang="fr-FR" sz="1100" b="1" i="1" u="none" strike="noStrike" kern="1200" cap="none" spc="0" normalizeH="0" baseline="0" noProof="0" dirty="0">
              <a:ln>
                <a:noFill/>
              </a:ln>
              <a:solidFill>
                <a:srgbClr val="558ED5"/>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1400" b="0" i="0" u="none" strike="noStrike" kern="1200" cap="none" spc="0" normalizeH="0" baseline="0" noProof="0" dirty="0">
              <a:ln>
                <a:noFill/>
              </a:ln>
              <a:solidFill>
                <a:srgbClr val="000066"/>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1900" b="0" i="0" u="none" strike="noStrike" kern="1200" cap="none" spc="0" normalizeH="0" baseline="0" noProof="0" dirty="0">
              <a:ln>
                <a:noFill/>
              </a:ln>
              <a:solidFill>
                <a:srgbClr val="000066"/>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1900" b="0" i="0" u="none" strike="noStrike" kern="1200" cap="none" spc="0" normalizeH="0" baseline="0" noProof="0" dirty="0">
              <a:ln>
                <a:noFill/>
              </a:ln>
              <a:solidFill>
                <a:srgbClr val="000066"/>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1900" b="0" i="0" u="none" strike="noStrike" kern="1200" cap="none" spc="0" normalizeH="0" baseline="0" noProof="0" dirty="0">
              <a:ln>
                <a:noFill/>
              </a:ln>
              <a:solidFill>
                <a:srgbClr val="000066"/>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1900" b="0" i="0" u="none" strike="noStrike" kern="1200" cap="none" spc="0" normalizeH="0" baseline="0" noProof="0" dirty="0">
              <a:ln>
                <a:noFill/>
              </a:ln>
              <a:solidFill>
                <a:srgbClr val="000066"/>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1900" b="0" i="0" u="none" strike="noStrike" kern="1200" cap="none" spc="0" normalizeH="0" baseline="0" noProof="0" dirty="0">
              <a:ln>
                <a:noFill/>
              </a:ln>
              <a:solidFill>
                <a:schemeClr val="tx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1900" b="0" i="0" u="none" strike="noStrike" kern="1200" cap="none" spc="0" normalizeH="0" baseline="0" noProof="0" dirty="0">
              <a:ln>
                <a:noFill/>
              </a:ln>
              <a:solidFill>
                <a:srgbClr val="000066"/>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1900" b="0" i="0" u="none" strike="noStrike" kern="1200" cap="none" spc="0" normalizeH="0" baseline="0" noProof="0" dirty="0">
              <a:ln>
                <a:noFill/>
              </a:ln>
              <a:solidFill>
                <a:schemeClr val="tx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1800" b="0" i="0" u="none" strike="noStrike" kern="1200" cap="none" spc="0" normalizeH="0" baseline="0" noProof="0" dirty="0">
              <a:ln>
                <a:noFill/>
              </a:ln>
              <a:solidFill>
                <a:srgbClr val="254061"/>
              </a:solidFill>
              <a:effectLst/>
              <a:uLnTx/>
              <a:uFillTx/>
              <a:latin typeface="+mn-lt"/>
              <a:ea typeface="+mn-ea"/>
              <a:cs typeface="+mn-cs"/>
            </a:endParaRPr>
          </a:p>
          <a:p>
            <a:pPr marL="319088" marR="0" lvl="1" indent="-319088" algn="l" defTabSz="914400" rtl="0" eaLnBrk="1" fontAlgn="auto" latinLnBrk="0" hangingPunct="1">
              <a:lnSpc>
                <a:spcPct val="100000"/>
              </a:lnSpc>
              <a:spcBef>
                <a:spcPts val="700"/>
              </a:spcBef>
              <a:spcAft>
                <a:spcPts val="0"/>
              </a:spcAft>
              <a:buClr>
                <a:schemeClr val="accent2"/>
              </a:buClr>
              <a:buSzPct val="60000"/>
              <a:buFont typeface="Wingdings" pitchFamily="2" charset="2"/>
              <a:buChar char=""/>
              <a:tabLst/>
              <a:defRPr/>
            </a:pPr>
            <a:endParaRPr kumimoji="0" lang="fr-FR" sz="18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itchFamily="2" charset="2"/>
              <a:buChar char=""/>
              <a:tabLst/>
              <a:defRPr/>
            </a:pPr>
            <a:endParaRPr kumimoji="0" lang="fr-FR" sz="19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Wingdings" pitchFamily="2" charset="2"/>
              <a:buNone/>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chemeClr val="tx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txBox="1">
            <a:spLocks/>
          </p:cNvSpPr>
          <p:nvPr/>
        </p:nvSpPr>
        <p:spPr>
          <a:xfrm>
            <a:off x="0" y="0"/>
            <a:ext cx="9144000" cy="548680"/>
          </a:xfrm>
          <a:prstGeom prst="rect">
            <a:avLst/>
          </a:prstGeom>
          <a:solidFill>
            <a:schemeClr val="accent1">
              <a:lumMod val="75000"/>
            </a:schemeClr>
          </a:solidFill>
        </p:spPr>
        <p:txBody>
          <a:bodyPr vert="horz" anchor="ctr">
            <a:normAutofit/>
          </a:bodyPr>
          <a:lstStyle/>
          <a:p>
            <a:pPr>
              <a:spcBef>
                <a:spcPct val="0"/>
              </a:spcBef>
              <a:defRPr/>
            </a:pPr>
            <a:r>
              <a:rPr lang="fr-FR" sz="2400" b="1" dirty="0">
                <a:solidFill>
                  <a:schemeClr val="bg1"/>
                </a:solidFill>
                <a:latin typeface="Arial" pitchFamily="34" charset="0"/>
                <a:cs typeface="Arial" pitchFamily="34" charset="0"/>
              </a:rPr>
              <a:t>Règles de fonctionnement du FCPE (2/2)</a:t>
            </a:r>
          </a:p>
        </p:txBody>
      </p:sp>
      <p:sp>
        <p:nvSpPr>
          <p:cNvPr id="21" name="Titre 1"/>
          <p:cNvSpPr txBox="1">
            <a:spLocks/>
          </p:cNvSpPr>
          <p:nvPr/>
        </p:nvSpPr>
        <p:spPr>
          <a:xfrm>
            <a:off x="611560" y="692696"/>
            <a:ext cx="8153400" cy="990600"/>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br>
              <a:rPr kumimoji="0" lang="fr-FR" sz="1100" b="1" i="0" u="none" strike="noStrike" kern="1200" cap="none" spc="0" normalizeH="0" baseline="0" noProof="0" dirty="0">
                <a:ln>
                  <a:noFill/>
                </a:ln>
                <a:solidFill>
                  <a:srgbClr val="002060"/>
                </a:solidFill>
                <a:effectLst/>
                <a:uLnTx/>
                <a:uFillTx/>
                <a:latin typeface="Arial" pitchFamily="34" charset="0"/>
                <a:ea typeface="+mj-ea"/>
                <a:cs typeface="Arial" pitchFamily="34" charset="0"/>
              </a:rPr>
            </a:br>
            <a:endParaRPr kumimoji="0" lang="fr-FR" sz="2400" b="1"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p:txBody>
      </p:sp>
      <p:sp>
        <p:nvSpPr>
          <p:cNvPr id="23" name="Espace réservé du numéro de diapositive 4"/>
          <p:cNvSpPr txBox="1">
            <a:spLocks/>
          </p:cNvSpPr>
          <p:nvPr/>
        </p:nvSpPr>
        <p:spPr>
          <a:xfrm>
            <a:off x="109510" y="1255698"/>
            <a:ext cx="533400" cy="244476"/>
          </a:xfrm>
          <a:prstGeom prst="rect">
            <a:avLst/>
          </a:prstGeom>
        </p:spPr>
        <p:txBody>
          <a:bodyP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16A8348-B9D9-4363-A16B-14BCB1A679A1}" type="slidenum">
              <a:rPr kumimoji="0" lang="fr-FR" sz="1400" b="1" i="0" u="none" strike="noStrike" kern="1200" cap="none" spc="0" normalizeH="0" baseline="0" noProof="0" smtClean="0">
                <a:ln>
                  <a:noFill/>
                </a:ln>
                <a:solidFill>
                  <a:schemeClr val="bg1"/>
                </a:solidFill>
                <a:effectLst/>
                <a:uLnTx/>
                <a:uFillTx/>
                <a:latin typeface="Arial" pitchFamily="34" charset="0"/>
                <a:ea typeface="+mn-ea"/>
                <a:cs typeface="Arial"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11</a:t>
            </a:fld>
            <a:endParaRPr kumimoji="0" lang="fr-FR" sz="1400" b="1"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sp>
        <p:nvSpPr>
          <p:cNvPr id="6" name="Rectangle 8"/>
          <p:cNvSpPr txBox="1">
            <a:spLocks noChangeArrowheads="1"/>
          </p:cNvSpPr>
          <p:nvPr/>
        </p:nvSpPr>
        <p:spPr>
          <a:xfrm>
            <a:off x="612775" y="1600200"/>
            <a:ext cx="8153400" cy="4708525"/>
          </a:xfrm>
          <a:prstGeom prst="rect">
            <a:avLst/>
          </a:prstGeom>
        </p:spPr>
        <p:txBody>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itchFamily="2" charset="2"/>
              <a:buChar char=""/>
              <a:tabLst/>
              <a:defRPr/>
            </a:pPr>
            <a:endParaRPr kumimoji="0" lang="fr-FR" sz="19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Wingdings" pitchFamily="2" charset="2"/>
              <a:buNone/>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chemeClr val="tx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Rectangle 8"/>
          <p:cNvSpPr txBox="1">
            <a:spLocks noChangeArrowheads="1"/>
          </p:cNvSpPr>
          <p:nvPr/>
        </p:nvSpPr>
        <p:spPr>
          <a:xfrm>
            <a:off x="765175" y="1772816"/>
            <a:ext cx="8153400" cy="4688309"/>
          </a:xfrm>
          <a:prstGeom prst="rect">
            <a:avLst/>
          </a:prstGeom>
        </p:spPr>
        <p:txBody>
          <a:bodyPr/>
          <a:lstStyle/>
          <a:p>
            <a:pPr marL="320040" marR="0" lvl="0" indent="-320040" algn="l" defTabSz="914400" rtl="0" eaLnBrk="1" fontAlgn="auto" latinLnBrk="0" hangingPunct="1">
              <a:lnSpc>
                <a:spcPct val="150000"/>
              </a:lnSpc>
              <a:spcBef>
                <a:spcPts val="700"/>
              </a:spcBef>
              <a:spcAft>
                <a:spcPts val="0"/>
              </a:spcAft>
              <a:buClr>
                <a:schemeClr val="accent2"/>
              </a:buClr>
              <a:buSzPct val="60000"/>
              <a:buFont typeface="Arial" pitchFamily="34" charset="0"/>
              <a:buChar char="•"/>
              <a:tabLst/>
              <a:defRPr/>
            </a:pPr>
            <a:r>
              <a:rPr kumimoji="0" lang="fr-FR" sz="1200" b="0" i="0" u="none" strike="noStrike" kern="1200" cap="none" spc="0" normalizeH="0" baseline="0" noProof="0" dirty="0">
                <a:ln>
                  <a:noFill/>
                </a:ln>
                <a:solidFill>
                  <a:schemeClr val="accent2"/>
                </a:solidFill>
                <a:effectLst/>
                <a:uLnTx/>
                <a:uFillTx/>
                <a:latin typeface="Arial" pitchFamily="34" charset="0"/>
                <a:cs typeface="Arial" pitchFamily="34" charset="0"/>
              </a:rPr>
              <a:t>Modalités de souscription et de rachat </a:t>
            </a:r>
          </a:p>
          <a:p>
            <a:pPr marR="0" lvl="0" algn="just" defTabSz="914400" rtl="0" eaLnBrk="1" fontAlgn="auto" latinLnBrk="0" hangingPunct="1">
              <a:lnSpc>
                <a:spcPct val="150000"/>
              </a:lnSpc>
              <a:spcBef>
                <a:spcPts val="700"/>
              </a:spcBef>
              <a:spcAft>
                <a:spcPts val="0"/>
              </a:spcAft>
              <a:buClr>
                <a:schemeClr val="accent2"/>
              </a:buClr>
              <a:buSzPct val="60000"/>
              <a:buFont typeface="Wingdings" pitchFamily="2" charset="2"/>
              <a:buNone/>
              <a:tabLst/>
              <a:defRPr/>
            </a:pPr>
            <a:r>
              <a:rPr kumimoji="0" lang="fr-FR" sz="1200" b="0" i="0" u="none" strike="noStrike" kern="1200" cap="none" spc="0" normalizeH="0" baseline="0" noProof="0" dirty="0">
                <a:ln>
                  <a:noFill/>
                </a:ln>
                <a:effectLst/>
                <a:uLnTx/>
                <a:uFillTx/>
                <a:latin typeface="Arial" pitchFamily="34" charset="0"/>
                <a:cs typeface="Arial" pitchFamily="34" charset="0"/>
              </a:rPr>
              <a:t>Selon les conditions prévues en cas de sortie, les porteurs de parts ou leurs ayants-droit peuvent demander le rachat de leurs parts. Cette demande préalablement autorisée par l’entreprise est transmise à la société de gestion pour traitement</a:t>
            </a:r>
          </a:p>
          <a:p>
            <a:pPr marL="320040" marR="0" lvl="0" indent="-320040" algn="just" defTabSz="914400" rtl="0" eaLnBrk="1" fontAlgn="auto" latinLnBrk="0" hangingPunct="1">
              <a:lnSpc>
                <a:spcPct val="150000"/>
              </a:lnSpc>
              <a:spcBef>
                <a:spcPts val="700"/>
              </a:spcBef>
              <a:spcAft>
                <a:spcPts val="0"/>
              </a:spcAft>
              <a:buClr>
                <a:schemeClr val="accent2"/>
              </a:buClr>
              <a:buSzPct val="60000"/>
              <a:buFont typeface="Wingdings" pitchFamily="2" charset="2"/>
              <a:buNone/>
              <a:tabLst/>
              <a:defRPr/>
            </a:pPr>
            <a:r>
              <a:rPr kumimoji="0" lang="fr-FR" sz="1200" b="0" i="0" u="none" strike="noStrike" kern="1200" cap="none" spc="0" normalizeH="0" baseline="0" noProof="0" dirty="0">
                <a:ln>
                  <a:noFill/>
                </a:ln>
                <a:effectLst/>
                <a:uLnTx/>
                <a:uFillTx/>
                <a:latin typeface="Arial" pitchFamily="34" charset="0"/>
                <a:cs typeface="Arial" pitchFamily="34" charset="0"/>
              </a:rPr>
              <a:t>Il</a:t>
            </a:r>
            <a:r>
              <a:rPr kumimoji="0" lang="fr-FR" sz="1200" b="0" i="0" u="none" strike="noStrike" kern="1200" cap="none" spc="0" normalizeH="0" noProof="0" dirty="0">
                <a:ln>
                  <a:noFill/>
                </a:ln>
                <a:effectLst/>
                <a:uLnTx/>
                <a:uFillTx/>
                <a:latin typeface="Arial" pitchFamily="34" charset="0"/>
                <a:cs typeface="Arial" pitchFamily="34" charset="0"/>
              </a:rPr>
              <a:t> n’y a </a:t>
            </a:r>
            <a:r>
              <a:rPr lang="fr-FR" sz="1200" dirty="0">
                <a:latin typeface="Arial" pitchFamily="34" charset="0"/>
                <a:cs typeface="Arial" pitchFamily="34" charset="0"/>
              </a:rPr>
              <a:t>pas de </a:t>
            </a:r>
            <a:r>
              <a:rPr kumimoji="0" lang="fr-FR" sz="1200" b="0" i="0" u="none" strike="noStrike" kern="1200" cap="none" spc="0" normalizeH="0" baseline="0" noProof="0" dirty="0">
                <a:ln>
                  <a:noFill/>
                </a:ln>
                <a:effectLst/>
                <a:uLnTx/>
                <a:uFillTx/>
                <a:latin typeface="Arial" pitchFamily="34" charset="0"/>
                <a:cs typeface="Arial" pitchFamily="34" charset="0"/>
              </a:rPr>
              <a:t>droits d’entrée (souscriptions)  à supporter par les employés</a:t>
            </a:r>
          </a:p>
          <a:p>
            <a:pPr marL="320040" marR="0" lvl="0" indent="-320040" algn="just" defTabSz="914400" rtl="0" eaLnBrk="1" fontAlgn="auto" latinLnBrk="0" hangingPunct="1">
              <a:lnSpc>
                <a:spcPct val="150000"/>
              </a:lnSpc>
              <a:spcBef>
                <a:spcPts val="700"/>
              </a:spcBef>
              <a:spcAft>
                <a:spcPts val="0"/>
              </a:spcAft>
              <a:buClr>
                <a:schemeClr val="accent2"/>
              </a:buClr>
              <a:buSzPct val="60000"/>
              <a:buFont typeface="Wingdings" pitchFamily="2" charset="2"/>
              <a:buNone/>
              <a:tabLst/>
              <a:defRPr/>
            </a:pPr>
            <a:r>
              <a:rPr kumimoji="0" lang="fr-FR" sz="1200" b="0" i="0" u="none" strike="noStrike" kern="1200" cap="none" spc="0" normalizeH="0" baseline="0" noProof="0" dirty="0">
                <a:ln>
                  <a:noFill/>
                </a:ln>
                <a:effectLst/>
                <a:uLnTx/>
                <a:uFillTx/>
                <a:latin typeface="Arial" pitchFamily="34" charset="0"/>
                <a:cs typeface="Arial" pitchFamily="34" charset="0"/>
              </a:rPr>
              <a:t>Les droits de sortie (rachats) sont nuls sauf en cas de sortie anticipée</a:t>
            </a:r>
          </a:p>
          <a:p>
            <a:pPr marL="320040" marR="0" lvl="0" indent="-320040" algn="l" defTabSz="914400" rtl="0" eaLnBrk="1" fontAlgn="auto" latinLnBrk="0" hangingPunct="1">
              <a:lnSpc>
                <a:spcPct val="150000"/>
              </a:lnSpc>
              <a:spcBef>
                <a:spcPts val="700"/>
              </a:spcBef>
              <a:spcAft>
                <a:spcPts val="0"/>
              </a:spcAft>
              <a:buClr>
                <a:schemeClr val="accent2"/>
              </a:buClr>
              <a:buSzPct val="60000"/>
              <a:buFont typeface="Wingdings" pitchFamily="2" charset="2"/>
              <a:buNone/>
              <a:tabLst/>
              <a:defRPr/>
            </a:pPr>
            <a:endParaRPr kumimoji="0" lang="fr-FR" sz="1200" b="0" i="0" u="none" strike="noStrike" kern="1200" cap="none" spc="0" normalizeH="0" baseline="0" noProof="0" dirty="0">
              <a:ln>
                <a:noFill/>
              </a:ln>
              <a:effectLst/>
              <a:uLnTx/>
              <a:uFillTx/>
              <a:latin typeface="Arial" pitchFamily="34" charset="0"/>
              <a:cs typeface="Arial" pitchFamily="34" charset="0"/>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Arial" pitchFamily="34" charset="0"/>
              <a:buChar char="•"/>
              <a:tabLst/>
              <a:defRPr/>
            </a:pPr>
            <a:r>
              <a:rPr lang="fr-FR" sz="1200" dirty="0">
                <a:solidFill>
                  <a:schemeClr val="accent2"/>
                </a:solidFill>
                <a:latin typeface="Arial" pitchFamily="34" charset="0"/>
                <a:cs typeface="Arial" pitchFamily="34" charset="0"/>
              </a:rPr>
              <a:t>Rentabilité du FCPE</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Arial" pitchFamily="34" charset="0"/>
              <a:buChar char="•"/>
              <a:tabLst/>
              <a:defRPr/>
            </a:pPr>
            <a:endParaRPr lang="fr-FR" sz="1200" dirty="0">
              <a:solidFill>
                <a:schemeClr val="accent2"/>
              </a:solidFill>
              <a:latin typeface="Arial" pitchFamily="34" charset="0"/>
              <a:cs typeface="Arial" pitchFamily="34" charset="0"/>
            </a:endParaRPr>
          </a:p>
          <a:p>
            <a:pPr lvl="0">
              <a:lnSpc>
                <a:spcPct val="150000"/>
              </a:lnSpc>
              <a:spcBef>
                <a:spcPts val="700"/>
              </a:spcBef>
              <a:buClr>
                <a:schemeClr val="accent2"/>
              </a:buClr>
              <a:buSzPct val="60000"/>
              <a:defRPr/>
            </a:pPr>
            <a:r>
              <a:rPr lang="fr-FR" sz="1200" dirty="0">
                <a:latin typeface="Arial" pitchFamily="34" charset="0"/>
                <a:cs typeface="Arial" pitchFamily="34" charset="0"/>
              </a:rPr>
              <a:t>Elle dépendra de l’évolution de la valeur du portefeuille, de la stratégie d’investissement et du type d’OPCVM</a:t>
            </a:r>
          </a:p>
          <a:p>
            <a:pPr marL="914400" marR="0" lvl="2" indent="-228600" algn="l" defTabSz="914400" rtl="0" eaLnBrk="1" fontAlgn="auto" latinLnBrk="0" hangingPunct="1">
              <a:lnSpc>
                <a:spcPct val="100000"/>
              </a:lnSpc>
              <a:spcBef>
                <a:spcPts val="500"/>
              </a:spcBef>
              <a:spcAft>
                <a:spcPts val="0"/>
              </a:spcAft>
              <a:buClr>
                <a:schemeClr val="accent2"/>
              </a:buClr>
              <a:buSzPct val="75000"/>
              <a:buFont typeface="Arial" charset="0"/>
              <a:buChar char="•"/>
              <a:tabLst/>
              <a:defRPr/>
            </a:pPr>
            <a:endParaRPr kumimoji="0" lang="fr-FR" sz="1100" b="1" i="1" u="none" strike="noStrike" kern="1200" cap="none" spc="0" normalizeH="0" baseline="0" noProof="0" dirty="0">
              <a:ln>
                <a:noFill/>
              </a:ln>
              <a:solidFill>
                <a:srgbClr val="000066"/>
              </a:solidFill>
              <a:effectLst/>
              <a:uLnTx/>
              <a:uFillTx/>
              <a:latin typeface="Arial" pitchFamily="34" charset="0"/>
              <a:cs typeface="Arial" pitchFamily="34" charset="0"/>
            </a:endParaRPr>
          </a:p>
          <a:p>
            <a:pPr marL="914400" marR="0" lvl="2" indent="-228600" algn="l" defTabSz="914400" rtl="0" eaLnBrk="1" fontAlgn="auto" latinLnBrk="0" hangingPunct="1">
              <a:lnSpc>
                <a:spcPct val="100000"/>
              </a:lnSpc>
              <a:spcBef>
                <a:spcPts val="500"/>
              </a:spcBef>
              <a:spcAft>
                <a:spcPts val="0"/>
              </a:spcAft>
              <a:buClr>
                <a:schemeClr val="accent2"/>
              </a:buClr>
              <a:buSzPct val="75000"/>
              <a:buFont typeface="Arial" charset="0"/>
              <a:buChar char="•"/>
              <a:tabLst/>
              <a:defRPr/>
            </a:pPr>
            <a:endParaRPr kumimoji="0" lang="fr-FR" sz="1100" b="1" i="1" u="none" strike="noStrike" kern="1200" cap="none" spc="0" normalizeH="0" baseline="0" noProof="0" dirty="0">
              <a:ln>
                <a:noFill/>
              </a:ln>
              <a:solidFill>
                <a:srgbClr val="558ED5"/>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1400" b="0" i="0" u="none" strike="noStrike" kern="1200" cap="none" spc="0" normalizeH="0" baseline="0" noProof="0" dirty="0">
              <a:ln>
                <a:noFill/>
              </a:ln>
              <a:solidFill>
                <a:srgbClr val="000066"/>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1900" b="0" i="0" u="none" strike="noStrike" kern="1200" cap="none" spc="0" normalizeH="0" baseline="0" noProof="0" dirty="0">
              <a:ln>
                <a:noFill/>
              </a:ln>
              <a:solidFill>
                <a:srgbClr val="000066"/>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1900" b="0" i="0" u="none" strike="noStrike" kern="1200" cap="none" spc="0" normalizeH="0" baseline="0" noProof="0" dirty="0">
              <a:ln>
                <a:noFill/>
              </a:ln>
              <a:solidFill>
                <a:srgbClr val="000066"/>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1900" b="0" i="0" u="none" strike="noStrike" kern="1200" cap="none" spc="0" normalizeH="0" baseline="0" noProof="0" dirty="0">
              <a:ln>
                <a:noFill/>
              </a:ln>
              <a:solidFill>
                <a:srgbClr val="000066"/>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1900" b="0" i="0" u="none" strike="noStrike" kern="1200" cap="none" spc="0" normalizeH="0" baseline="0" noProof="0" dirty="0">
              <a:ln>
                <a:noFill/>
              </a:ln>
              <a:solidFill>
                <a:srgbClr val="000066"/>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1900" b="0" i="0" u="none" strike="noStrike" kern="1200" cap="none" spc="0" normalizeH="0" baseline="0" noProof="0" dirty="0">
              <a:ln>
                <a:noFill/>
              </a:ln>
              <a:solidFill>
                <a:schemeClr val="tx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1900" b="0" i="0" u="none" strike="noStrike" kern="1200" cap="none" spc="0" normalizeH="0" baseline="0" noProof="0" dirty="0">
              <a:ln>
                <a:noFill/>
              </a:ln>
              <a:solidFill>
                <a:srgbClr val="000066"/>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1900" b="0" i="0" u="none" strike="noStrike" kern="1200" cap="none" spc="0" normalizeH="0" baseline="0" noProof="0" dirty="0">
              <a:ln>
                <a:noFill/>
              </a:ln>
              <a:solidFill>
                <a:schemeClr val="tx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1800" b="0" i="0" u="none" strike="noStrike" kern="1200" cap="none" spc="0" normalizeH="0" baseline="0" noProof="0" dirty="0">
              <a:ln>
                <a:noFill/>
              </a:ln>
              <a:solidFill>
                <a:srgbClr val="254061"/>
              </a:solidFill>
              <a:effectLst/>
              <a:uLnTx/>
              <a:uFillTx/>
              <a:latin typeface="+mn-lt"/>
              <a:ea typeface="+mn-ea"/>
              <a:cs typeface="+mn-cs"/>
            </a:endParaRPr>
          </a:p>
          <a:p>
            <a:pPr marL="319088" marR="0" lvl="1" indent="-319088" algn="l" defTabSz="914400" rtl="0" eaLnBrk="1" fontAlgn="auto" latinLnBrk="0" hangingPunct="1">
              <a:lnSpc>
                <a:spcPct val="100000"/>
              </a:lnSpc>
              <a:spcBef>
                <a:spcPts val="700"/>
              </a:spcBef>
              <a:spcAft>
                <a:spcPts val="0"/>
              </a:spcAft>
              <a:buClr>
                <a:schemeClr val="accent2"/>
              </a:buClr>
              <a:buSzPct val="60000"/>
              <a:buFont typeface="Wingdings" pitchFamily="2" charset="2"/>
              <a:buChar char=""/>
              <a:tabLst/>
              <a:defRPr/>
            </a:pPr>
            <a:endParaRPr kumimoji="0" lang="fr-FR" sz="18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itchFamily="2" charset="2"/>
              <a:buChar char=""/>
              <a:tabLst/>
              <a:defRPr/>
            </a:pPr>
            <a:endParaRPr kumimoji="0" lang="fr-FR" sz="19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Wingdings" pitchFamily="2" charset="2"/>
              <a:buNone/>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chemeClr val="tx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1403648" y="1580164"/>
            <a:ext cx="7538562" cy="3144980"/>
          </a:xfrm>
          <a:prstGeom prst="rect">
            <a:avLst/>
          </a:prstGeom>
          <a:solidFill>
            <a:schemeClr val="bg1">
              <a:lumMod val="95000"/>
            </a:schemeClr>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68275" indent="-168275" algn="just" eaLnBrk="0" hangingPunct="0">
              <a:lnSpc>
                <a:spcPct val="150000"/>
              </a:lnSpc>
              <a:spcBef>
                <a:spcPts val="300"/>
              </a:spcBef>
              <a:spcAft>
                <a:spcPts val="300"/>
              </a:spcAft>
              <a:buClr>
                <a:srgbClr val="003399"/>
              </a:buClr>
              <a:buFontTx/>
              <a:buChar char="-"/>
              <a:tabLst>
                <a:tab pos="2803525" algn="l"/>
              </a:tabLst>
              <a:defRPr/>
            </a:pPr>
            <a:endParaRPr lang="en-GB" sz="1200" dirty="0">
              <a:solidFill>
                <a:schemeClr val="tx1"/>
              </a:solidFill>
              <a:latin typeface="Century Gothic" pitchFamily="34" charset="0"/>
            </a:endParaRPr>
          </a:p>
          <a:p>
            <a:pPr marL="168275" indent="-168275" algn="just" eaLnBrk="0" hangingPunct="0">
              <a:spcBef>
                <a:spcPts val="300"/>
              </a:spcBef>
              <a:spcAft>
                <a:spcPts val="300"/>
              </a:spcAft>
              <a:buClr>
                <a:srgbClr val="003399"/>
              </a:buClr>
              <a:buFontTx/>
              <a:buChar char="-"/>
              <a:tabLst>
                <a:tab pos="2803525" algn="l"/>
              </a:tabLst>
              <a:defRPr/>
            </a:pPr>
            <a:r>
              <a:rPr lang="fr-FR" sz="1200" dirty="0">
                <a:solidFill>
                  <a:schemeClr val="tx1"/>
                </a:solidFill>
                <a:latin typeface="Arial" pitchFamily="34" charset="0"/>
                <a:cs typeface="Arial" pitchFamily="34" charset="0"/>
              </a:rPr>
              <a:t>Accès à une large variété de titres du marché financier</a:t>
            </a:r>
          </a:p>
          <a:p>
            <a:pPr marL="168275" indent="-168275" algn="just" eaLnBrk="0" hangingPunct="0">
              <a:spcBef>
                <a:spcPts val="300"/>
              </a:spcBef>
              <a:spcAft>
                <a:spcPts val="300"/>
              </a:spcAft>
              <a:buClr>
                <a:srgbClr val="003399"/>
              </a:buClr>
              <a:buFontTx/>
              <a:buChar char="-"/>
              <a:tabLst>
                <a:tab pos="2803525" algn="l"/>
              </a:tabLst>
              <a:defRPr/>
            </a:pPr>
            <a:r>
              <a:rPr lang="fr-FR" sz="1200" dirty="0">
                <a:solidFill>
                  <a:schemeClr val="tx1"/>
                </a:solidFill>
                <a:latin typeface="Arial" pitchFamily="34" charset="0"/>
                <a:cs typeface="Arial" pitchFamily="34" charset="0"/>
              </a:rPr>
              <a:t>Des règles d’investissement précises diversifiant les risques et une orientation de placement fixée dans la note d’information</a:t>
            </a:r>
          </a:p>
          <a:p>
            <a:pPr marL="168275" indent="-168275" algn="just" eaLnBrk="0" hangingPunct="0">
              <a:spcBef>
                <a:spcPts val="300"/>
              </a:spcBef>
              <a:spcAft>
                <a:spcPts val="300"/>
              </a:spcAft>
              <a:buClr>
                <a:srgbClr val="003399"/>
              </a:buClr>
              <a:buFontTx/>
              <a:buChar char="-"/>
              <a:tabLst>
                <a:tab pos="2803525" algn="l"/>
              </a:tabLst>
              <a:defRPr/>
            </a:pPr>
            <a:r>
              <a:rPr lang="fr-FR" sz="1200" dirty="0">
                <a:solidFill>
                  <a:schemeClr val="tx1"/>
                </a:solidFill>
                <a:latin typeface="Arial" pitchFamily="34" charset="0"/>
                <a:cs typeface="Arial" pitchFamily="34" charset="0"/>
              </a:rPr>
              <a:t>Une gestion professionnelle de l’épargne</a:t>
            </a:r>
          </a:p>
          <a:p>
            <a:pPr marL="168275" indent="-168275" algn="just" eaLnBrk="0" hangingPunct="0">
              <a:spcBef>
                <a:spcPts val="300"/>
              </a:spcBef>
              <a:spcAft>
                <a:spcPts val="300"/>
              </a:spcAft>
              <a:buClr>
                <a:srgbClr val="003399"/>
              </a:buClr>
              <a:buFontTx/>
              <a:buChar char="-"/>
              <a:tabLst>
                <a:tab pos="2803525" algn="l"/>
              </a:tabLst>
              <a:defRPr/>
            </a:pPr>
            <a:r>
              <a:rPr lang="fr-FR" sz="1200" dirty="0">
                <a:solidFill>
                  <a:schemeClr val="tx1"/>
                </a:solidFill>
                <a:latin typeface="Arial" pitchFamily="34" charset="0"/>
                <a:cs typeface="Arial" pitchFamily="34" charset="0"/>
              </a:rPr>
              <a:t>Un règlement intérieur qui régit le fonctionnement du fonds</a:t>
            </a:r>
          </a:p>
          <a:p>
            <a:pPr marL="168275" indent="-168275" algn="just" eaLnBrk="0" hangingPunct="0">
              <a:spcBef>
                <a:spcPts val="300"/>
              </a:spcBef>
              <a:spcAft>
                <a:spcPts val="300"/>
              </a:spcAft>
              <a:buClr>
                <a:srgbClr val="003399"/>
              </a:buClr>
              <a:buFontTx/>
              <a:buChar char="-"/>
              <a:tabLst>
                <a:tab pos="2803525" algn="l"/>
              </a:tabLst>
              <a:defRPr/>
            </a:pPr>
            <a:r>
              <a:rPr lang="fr-FR" sz="1200" dirty="0">
                <a:solidFill>
                  <a:schemeClr val="tx1"/>
                </a:solidFill>
                <a:latin typeface="Arial" pitchFamily="34" charset="0"/>
                <a:cs typeface="Arial" pitchFamily="34" charset="0"/>
              </a:rPr>
              <a:t>Un cadre légal et règlementaire sécurisant grâce au mécanisme de contrôle mis en place par le CREPMF</a:t>
            </a:r>
          </a:p>
          <a:p>
            <a:pPr marL="168275" indent="-168275" algn="just" eaLnBrk="0" hangingPunct="0">
              <a:spcBef>
                <a:spcPts val="300"/>
              </a:spcBef>
              <a:spcAft>
                <a:spcPts val="300"/>
              </a:spcAft>
              <a:buClr>
                <a:srgbClr val="003399"/>
              </a:buClr>
              <a:buFontTx/>
              <a:buChar char="-"/>
              <a:tabLst>
                <a:tab pos="2803525" algn="l"/>
              </a:tabLst>
              <a:defRPr/>
            </a:pPr>
            <a:r>
              <a:rPr lang="fr-FR" sz="1200" dirty="0">
                <a:solidFill>
                  <a:schemeClr val="tx1"/>
                </a:solidFill>
                <a:latin typeface="Arial" pitchFamily="34" charset="0"/>
                <a:cs typeface="Arial" pitchFamily="34" charset="0"/>
              </a:rPr>
              <a:t>Economies d’échelle: mutualisation des frais relatifs au fonds </a:t>
            </a:r>
          </a:p>
          <a:p>
            <a:pPr marL="168275" indent="-168275" algn="just" eaLnBrk="0" hangingPunct="0">
              <a:spcBef>
                <a:spcPts val="300"/>
              </a:spcBef>
              <a:spcAft>
                <a:spcPts val="300"/>
              </a:spcAft>
              <a:buClr>
                <a:srgbClr val="003399"/>
              </a:buClr>
              <a:buFontTx/>
              <a:buChar char="-"/>
              <a:tabLst>
                <a:tab pos="2803525" algn="l"/>
              </a:tabLst>
              <a:defRPr/>
            </a:pPr>
            <a:r>
              <a:rPr lang="fr-FR" sz="1200" dirty="0">
                <a:solidFill>
                  <a:schemeClr val="tx1"/>
                </a:solidFill>
                <a:latin typeface="Arial" pitchFamily="34" charset="0"/>
                <a:cs typeface="Arial" pitchFamily="34" charset="0"/>
              </a:rPr>
              <a:t>Possibilité d’acheter ou de vendre ses parts à tout moment </a:t>
            </a:r>
          </a:p>
          <a:p>
            <a:pPr marL="168275" indent="-168275" algn="just" eaLnBrk="0" hangingPunct="0">
              <a:spcBef>
                <a:spcPts val="300"/>
              </a:spcBef>
              <a:spcAft>
                <a:spcPts val="300"/>
              </a:spcAft>
              <a:buClr>
                <a:srgbClr val="003399"/>
              </a:buClr>
              <a:buFontTx/>
              <a:buChar char="-"/>
              <a:tabLst>
                <a:tab pos="2803525" algn="l"/>
              </a:tabLst>
              <a:defRPr/>
            </a:pPr>
            <a:r>
              <a:rPr lang="fr-FR" sz="1200" dirty="0">
                <a:solidFill>
                  <a:schemeClr val="tx1"/>
                </a:solidFill>
                <a:latin typeface="Arial" pitchFamily="34" charset="0"/>
                <a:cs typeface="Arial" pitchFamily="34" charset="0"/>
              </a:rPr>
              <a:t>Véhicule financier accessible à tous les employés, quels que soient leurs niveaux de revenus</a:t>
            </a:r>
          </a:p>
          <a:p>
            <a:pPr marL="168275" indent="-168275" algn="just" eaLnBrk="0" hangingPunct="0">
              <a:lnSpc>
                <a:spcPct val="150000"/>
              </a:lnSpc>
              <a:spcBef>
                <a:spcPts val="300"/>
              </a:spcBef>
              <a:spcAft>
                <a:spcPts val="300"/>
              </a:spcAft>
              <a:buClr>
                <a:srgbClr val="003399"/>
              </a:buClr>
              <a:tabLst>
                <a:tab pos="2803525" algn="l"/>
              </a:tabLst>
              <a:defRPr/>
            </a:pPr>
            <a:endParaRPr lang="fr-FR" sz="1200" dirty="0">
              <a:solidFill>
                <a:schemeClr val="tx1"/>
              </a:solidFill>
              <a:latin typeface="Century Gothic" pitchFamily="34" charset="0"/>
            </a:endParaRPr>
          </a:p>
        </p:txBody>
      </p:sp>
      <p:sp>
        <p:nvSpPr>
          <p:cNvPr id="26" name="Rectangle 25"/>
          <p:cNvSpPr/>
          <p:nvPr/>
        </p:nvSpPr>
        <p:spPr>
          <a:xfrm>
            <a:off x="71406" y="1603044"/>
            <a:ext cx="1188226" cy="3122100"/>
          </a:xfrm>
          <a:prstGeom prst="rect">
            <a:avLst/>
          </a:prstGeom>
          <a:solidFill>
            <a:schemeClr val="tx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68275" indent="-168275" algn="ctr" eaLnBrk="0" fontAlgn="auto" hangingPunct="0">
              <a:lnSpc>
                <a:spcPct val="120000"/>
              </a:lnSpc>
              <a:spcBef>
                <a:spcPts val="300"/>
              </a:spcBef>
              <a:spcAft>
                <a:spcPts val="300"/>
              </a:spcAft>
              <a:buClr>
                <a:srgbClr val="C00000"/>
              </a:buClr>
              <a:tabLst>
                <a:tab pos="2803525" algn="l"/>
              </a:tabLst>
              <a:defRPr/>
            </a:pPr>
            <a:r>
              <a:rPr lang="en-US" sz="1100" b="1" dirty="0" err="1">
                <a:solidFill>
                  <a:schemeClr val="bg1"/>
                </a:solidFill>
                <a:latin typeface="Arial" pitchFamily="34" charset="0"/>
                <a:cs typeface="Arial" pitchFamily="34" charset="0"/>
              </a:rPr>
              <a:t>Avantages</a:t>
            </a:r>
            <a:endParaRPr lang="en-US" sz="1100" b="1" dirty="0">
              <a:solidFill>
                <a:schemeClr val="bg1"/>
              </a:solidFill>
              <a:latin typeface="Arial" pitchFamily="34" charset="0"/>
              <a:cs typeface="Arial" pitchFamily="34" charset="0"/>
            </a:endParaRPr>
          </a:p>
        </p:txBody>
      </p:sp>
      <p:sp>
        <p:nvSpPr>
          <p:cNvPr id="28" name="Rectangle 27"/>
          <p:cNvSpPr/>
          <p:nvPr/>
        </p:nvSpPr>
        <p:spPr>
          <a:xfrm>
            <a:off x="1403648" y="4869160"/>
            <a:ext cx="7571288" cy="1656184"/>
          </a:xfrm>
          <a:prstGeom prst="rect">
            <a:avLst/>
          </a:prstGeom>
          <a:solidFill>
            <a:schemeClr val="bg1">
              <a:lumMod val="95000"/>
            </a:schemeClr>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buSzPct val="100000"/>
            </a:pPr>
            <a:endParaRPr lang="fr-FR" sz="1200" dirty="0">
              <a:solidFill>
                <a:schemeClr val="tx1"/>
              </a:solidFill>
              <a:latin typeface="Century Gothic" pitchFamily="34" charset="0"/>
            </a:endParaRPr>
          </a:p>
          <a:p>
            <a:pPr marL="168275" indent="-168275" algn="just" eaLnBrk="0" hangingPunct="0">
              <a:lnSpc>
                <a:spcPct val="150000"/>
              </a:lnSpc>
              <a:spcBef>
                <a:spcPts val="300"/>
              </a:spcBef>
              <a:spcAft>
                <a:spcPts val="300"/>
              </a:spcAft>
              <a:buClr>
                <a:srgbClr val="003399"/>
              </a:buClr>
              <a:buSzPct val="100000"/>
              <a:tabLst>
                <a:tab pos="2803525" algn="l"/>
              </a:tabLst>
              <a:defRPr/>
            </a:pPr>
            <a:endParaRPr lang="fr-FR" sz="1200" dirty="0">
              <a:solidFill>
                <a:schemeClr val="tx1"/>
              </a:solidFill>
              <a:latin typeface="Century Gothic" pitchFamily="34" charset="0"/>
            </a:endParaRPr>
          </a:p>
          <a:p>
            <a:pPr marL="168275" indent="-168275" algn="just" eaLnBrk="0" hangingPunct="0">
              <a:spcBef>
                <a:spcPts val="300"/>
              </a:spcBef>
              <a:spcAft>
                <a:spcPts val="300"/>
              </a:spcAft>
              <a:buClr>
                <a:srgbClr val="003399"/>
              </a:buClr>
              <a:buSzPct val="100000"/>
              <a:buFontTx/>
              <a:buChar char="-"/>
              <a:tabLst>
                <a:tab pos="2803525" algn="l"/>
              </a:tabLst>
              <a:defRPr/>
            </a:pPr>
            <a:r>
              <a:rPr lang="fr-FR" sz="1200" b="1" dirty="0">
                <a:solidFill>
                  <a:schemeClr val="tx1"/>
                </a:solidFill>
                <a:latin typeface="Arial" pitchFamily="34" charset="0"/>
                <a:cs typeface="Arial" pitchFamily="34" charset="0"/>
              </a:rPr>
              <a:t>Risque de marché</a:t>
            </a:r>
            <a:r>
              <a:rPr lang="fr-FR" sz="1200" dirty="0">
                <a:solidFill>
                  <a:schemeClr val="tx1"/>
                </a:solidFill>
                <a:latin typeface="Arial" pitchFamily="34" charset="0"/>
                <a:cs typeface="Arial" pitchFamily="34" charset="0"/>
              </a:rPr>
              <a:t>: lié à la fluctuation des prix des valeurs composant le portefeuille du FCP.  Ce risque reste toutefois contenu par les règles de diversifications appliquées aux actifs du fonds</a:t>
            </a:r>
          </a:p>
          <a:p>
            <a:pPr marL="168275" indent="-168275" algn="just" eaLnBrk="0" hangingPunct="0">
              <a:spcBef>
                <a:spcPts val="300"/>
              </a:spcBef>
              <a:spcAft>
                <a:spcPts val="300"/>
              </a:spcAft>
              <a:buClr>
                <a:srgbClr val="003399"/>
              </a:buClr>
              <a:buSzPct val="100000"/>
              <a:buFontTx/>
              <a:buChar char="-"/>
              <a:tabLst>
                <a:tab pos="2803525" algn="l"/>
              </a:tabLst>
              <a:defRPr/>
            </a:pPr>
            <a:r>
              <a:rPr lang="fr-FR" sz="1200" b="1" dirty="0">
                <a:solidFill>
                  <a:schemeClr val="tx1"/>
                </a:solidFill>
                <a:latin typeface="Arial" pitchFamily="34" charset="0"/>
                <a:cs typeface="Arial" pitchFamily="34" charset="0"/>
              </a:rPr>
              <a:t>Risque de contrepartie </a:t>
            </a:r>
            <a:r>
              <a:rPr lang="fr-FR" sz="1200" dirty="0">
                <a:solidFill>
                  <a:schemeClr val="tx1"/>
                </a:solidFill>
                <a:latin typeface="Arial" pitchFamily="34" charset="0"/>
                <a:cs typeface="Arial" pitchFamily="34" charset="0"/>
              </a:rPr>
              <a:t>: il concerne les titres de dettes détenus dans le portefeuille de l’OPCVM et résulte de l’incapacité du débiteur à honorer totalement ou partiellement sa dette à échéance. Ce risque est amoindri par une sélection rigoureuse des titres à acquérir par le fonds</a:t>
            </a:r>
          </a:p>
          <a:p>
            <a:pPr marL="168275" indent="-168275" algn="just" eaLnBrk="0" hangingPunct="0">
              <a:spcBef>
                <a:spcPts val="300"/>
              </a:spcBef>
              <a:spcAft>
                <a:spcPts val="300"/>
              </a:spcAft>
              <a:buClr>
                <a:srgbClr val="003399"/>
              </a:buClr>
              <a:buSzPct val="100000"/>
              <a:buFontTx/>
              <a:buChar char="-"/>
              <a:tabLst>
                <a:tab pos="2803525" algn="l"/>
              </a:tabLst>
              <a:defRPr/>
            </a:pPr>
            <a:endParaRPr lang="fr-FR" sz="1200" dirty="0">
              <a:solidFill>
                <a:schemeClr val="tx1"/>
              </a:solidFill>
              <a:latin typeface="Arial corps"/>
            </a:endParaRPr>
          </a:p>
          <a:p>
            <a:pPr marL="168275" indent="-168275" algn="just" eaLnBrk="0" hangingPunct="0">
              <a:spcBef>
                <a:spcPts val="300"/>
              </a:spcBef>
              <a:spcAft>
                <a:spcPts val="300"/>
              </a:spcAft>
              <a:buClr>
                <a:srgbClr val="003399"/>
              </a:buClr>
              <a:buSzPct val="100000"/>
              <a:buFontTx/>
              <a:buChar char="-"/>
              <a:tabLst>
                <a:tab pos="2803525" algn="l"/>
              </a:tabLst>
              <a:defRPr/>
            </a:pPr>
            <a:endParaRPr lang="fr-FR" sz="1200" dirty="0">
              <a:solidFill>
                <a:schemeClr val="tx1"/>
              </a:solidFill>
              <a:latin typeface="Arial corps"/>
            </a:endParaRPr>
          </a:p>
          <a:p>
            <a:pPr marL="168275" indent="-168275" algn="just" eaLnBrk="0" hangingPunct="0">
              <a:spcBef>
                <a:spcPts val="300"/>
              </a:spcBef>
              <a:spcAft>
                <a:spcPts val="300"/>
              </a:spcAft>
              <a:buClr>
                <a:srgbClr val="003399"/>
              </a:buClr>
              <a:buSzPct val="100000"/>
              <a:buFontTx/>
              <a:buChar char="-"/>
              <a:tabLst>
                <a:tab pos="2803525" algn="l"/>
              </a:tabLst>
              <a:defRPr/>
            </a:pPr>
            <a:endParaRPr lang="fr-FR" sz="1200" dirty="0">
              <a:solidFill>
                <a:schemeClr val="tx1"/>
              </a:solidFill>
              <a:latin typeface="Century Gothic" pitchFamily="34" charset="0"/>
            </a:endParaRPr>
          </a:p>
        </p:txBody>
      </p:sp>
      <p:sp>
        <p:nvSpPr>
          <p:cNvPr id="10" name="Title 1"/>
          <p:cNvSpPr txBox="1">
            <a:spLocks/>
          </p:cNvSpPr>
          <p:nvPr/>
        </p:nvSpPr>
        <p:spPr>
          <a:xfrm>
            <a:off x="0" y="0"/>
            <a:ext cx="9144000" cy="548680"/>
          </a:xfrm>
          <a:prstGeom prst="rect">
            <a:avLst/>
          </a:prstGeom>
          <a:solidFill>
            <a:schemeClr val="accent1">
              <a:lumMod val="75000"/>
            </a:schemeClr>
          </a:solidFill>
        </p:spPr>
        <p:txBody>
          <a:bodyPr vert="horz" anchor="ctr">
            <a:normAutofit/>
          </a:bodyPr>
          <a:lstStyle/>
          <a:p>
            <a:pPr>
              <a:spcBef>
                <a:spcPct val="0"/>
              </a:spcBef>
              <a:defRPr/>
            </a:pPr>
            <a:r>
              <a:rPr lang="fr-FR" sz="2400" b="1" dirty="0">
                <a:solidFill>
                  <a:schemeClr val="bg1"/>
                </a:solidFill>
                <a:latin typeface="Arial" pitchFamily="34" charset="0"/>
                <a:cs typeface="Arial" pitchFamily="34" charset="0"/>
              </a:rPr>
              <a:t>Avantages et risques du FCPE</a:t>
            </a:r>
          </a:p>
        </p:txBody>
      </p:sp>
      <p:sp>
        <p:nvSpPr>
          <p:cNvPr id="11" name="Espace réservé du numéro de diapositive 4"/>
          <p:cNvSpPr txBox="1">
            <a:spLocks/>
          </p:cNvSpPr>
          <p:nvPr/>
        </p:nvSpPr>
        <p:spPr>
          <a:xfrm>
            <a:off x="71406" y="1285860"/>
            <a:ext cx="533400" cy="244476"/>
          </a:xfrm>
          <a:prstGeom prst="rect">
            <a:avLst/>
          </a:prstGeom>
        </p:spPr>
        <p:txBody>
          <a:bodyPr vert="horz"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16A8348-B9D9-4363-A16B-14BCB1A679A1}" type="slidenum">
              <a:rPr kumimoji="0" lang="fr-FR" sz="1400" b="1" i="0" u="none" strike="noStrike" kern="1200" cap="none" spc="0" normalizeH="0" baseline="0" noProof="0" smtClean="0">
                <a:ln>
                  <a:noFill/>
                </a:ln>
                <a:solidFill>
                  <a:srgbClr val="FFFFFF"/>
                </a:solidFill>
                <a:effectLst/>
                <a:uLnTx/>
                <a:uFillTx/>
                <a:latin typeface="Arial" pitchFamily="34" charset="0"/>
                <a:ea typeface="+mn-ea"/>
                <a:cs typeface="Arial"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12</a:t>
            </a:fld>
            <a:endParaRPr kumimoji="0" lang="fr-FR" sz="1400" b="1" i="0" u="none" strike="noStrike" kern="1200" cap="none" spc="0" normalizeH="0" baseline="0" noProof="0" dirty="0">
              <a:ln>
                <a:noFill/>
              </a:ln>
              <a:solidFill>
                <a:srgbClr val="FFFFFF"/>
              </a:solidFill>
              <a:effectLst/>
              <a:uLnTx/>
              <a:uFillTx/>
              <a:latin typeface="Arial" pitchFamily="34" charset="0"/>
              <a:ea typeface="+mn-ea"/>
              <a:cs typeface="Arial" pitchFamily="34" charset="0"/>
            </a:endParaRPr>
          </a:p>
        </p:txBody>
      </p:sp>
      <p:sp>
        <p:nvSpPr>
          <p:cNvPr id="12" name="Rectangle 11"/>
          <p:cNvSpPr/>
          <p:nvPr/>
        </p:nvSpPr>
        <p:spPr>
          <a:xfrm>
            <a:off x="60539" y="4869160"/>
            <a:ext cx="1199093" cy="1656184"/>
          </a:xfrm>
          <a:prstGeom prst="rect">
            <a:avLst/>
          </a:prstGeom>
          <a:solidFill>
            <a:schemeClr val="accent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68275" indent="-168275" algn="ctr" eaLnBrk="0" fontAlgn="auto" hangingPunct="0">
              <a:lnSpc>
                <a:spcPct val="120000"/>
              </a:lnSpc>
              <a:spcBef>
                <a:spcPts val="300"/>
              </a:spcBef>
              <a:spcAft>
                <a:spcPts val="300"/>
              </a:spcAft>
              <a:buClr>
                <a:srgbClr val="C00000"/>
              </a:buClr>
              <a:tabLst>
                <a:tab pos="2803525" algn="l"/>
              </a:tabLst>
              <a:defRPr/>
            </a:pPr>
            <a:r>
              <a:rPr lang="en-US" sz="1100" b="1" dirty="0" err="1">
                <a:solidFill>
                  <a:schemeClr val="bg1"/>
                </a:solidFill>
                <a:latin typeface="Arial" pitchFamily="34" charset="0"/>
                <a:cs typeface="Arial" pitchFamily="34" charset="0"/>
              </a:rPr>
              <a:t>Risques</a:t>
            </a:r>
            <a:endParaRPr lang="en-US" sz="11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683155078"/>
      </p:ext>
    </p:extLst>
  </p:cSld>
  <p:clrMapOvr>
    <a:masterClrMapping/>
  </p:clrMapOvr>
  <p:transition advTm="3000">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2195736" y="1580164"/>
            <a:ext cx="6746474" cy="1272772"/>
          </a:xfrm>
          <a:prstGeom prst="rect">
            <a:avLst/>
          </a:prstGeom>
          <a:solidFill>
            <a:schemeClr val="bg1">
              <a:lumMod val="95000"/>
            </a:schemeClr>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0" hangingPunct="0">
              <a:lnSpc>
                <a:spcPct val="150000"/>
              </a:lnSpc>
              <a:spcBef>
                <a:spcPts val="300"/>
              </a:spcBef>
              <a:spcAft>
                <a:spcPts val="300"/>
              </a:spcAft>
              <a:buClr>
                <a:srgbClr val="003399"/>
              </a:buClr>
              <a:tabLst>
                <a:tab pos="2803525" algn="l"/>
              </a:tabLst>
              <a:defRPr/>
            </a:pPr>
            <a:r>
              <a:rPr lang="fr-FR" sz="1200" dirty="0">
                <a:solidFill>
                  <a:schemeClr val="tx1"/>
                </a:solidFill>
                <a:latin typeface="Arial" pitchFamily="34" charset="0"/>
                <a:cs typeface="Arial" pitchFamily="34" charset="0"/>
              </a:rPr>
              <a:t>Elle est chargée d’effectuer les placements et est soumise à l’agrément du CREPMF. Elle valide les décisions d’investissement </a:t>
            </a:r>
          </a:p>
        </p:txBody>
      </p:sp>
      <p:sp>
        <p:nvSpPr>
          <p:cNvPr id="26" name="Rectangle 25"/>
          <p:cNvSpPr/>
          <p:nvPr/>
        </p:nvSpPr>
        <p:spPr>
          <a:xfrm>
            <a:off x="71406" y="1603044"/>
            <a:ext cx="2124330" cy="1249892"/>
          </a:xfrm>
          <a:prstGeom prst="rect">
            <a:avLst/>
          </a:prstGeom>
          <a:solidFill>
            <a:schemeClr val="tx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68275" indent="-168275" algn="ctr" eaLnBrk="0" fontAlgn="auto" hangingPunct="0">
              <a:lnSpc>
                <a:spcPct val="120000"/>
              </a:lnSpc>
              <a:spcBef>
                <a:spcPts val="300"/>
              </a:spcBef>
              <a:spcAft>
                <a:spcPts val="300"/>
              </a:spcAft>
              <a:buClr>
                <a:srgbClr val="C00000"/>
              </a:buClr>
              <a:tabLst>
                <a:tab pos="2803525" algn="l"/>
              </a:tabLst>
              <a:defRPr/>
            </a:pPr>
            <a:r>
              <a:rPr lang="fr-FR" sz="1200" b="1" dirty="0">
                <a:solidFill>
                  <a:schemeClr val="bg1"/>
                </a:solidFill>
                <a:latin typeface="Arial" pitchFamily="34" charset="0"/>
                <a:cs typeface="Arial" pitchFamily="34" charset="0"/>
              </a:rPr>
              <a:t>La société de gestion d’actif</a:t>
            </a:r>
          </a:p>
        </p:txBody>
      </p:sp>
      <p:sp>
        <p:nvSpPr>
          <p:cNvPr id="28" name="Rectangle 27"/>
          <p:cNvSpPr/>
          <p:nvPr/>
        </p:nvSpPr>
        <p:spPr>
          <a:xfrm>
            <a:off x="2195736" y="4221088"/>
            <a:ext cx="6779200" cy="1152128"/>
          </a:xfrm>
          <a:prstGeom prst="rect">
            <a:avLst/>
          </a:prstGeom>
          <a:solidFill>
            <a:schemeClr val="bg1">
              <a:lumMod val="95000"/>
            </a:schemeClr>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buSzPct val="100000"/>
            </a:pPr>
            <a:endParaRPr lang="fr-FR" sz="1200" dirty="0">
              <a:solidFill>
                <a:schemeClr val="tx1"/>
              </a:solidFill>
              <a:latin typeface="Century Gothic" pitchFamily="34" charset="0"/>
            </a:endParaRPr>
          </a:p>
          <a:p>
            <a:pPr>
              <a:buSzPct val="100000"/>
              <a:buFontTx/>
              <a:buChar char="-"/>
            </a:pPr>
            <a:endParaRPr lang="fr-FR" sz="1200" dirty="0">
              <a:solidFill>
                <a:schemeClr val="tx1"/>
              </a:solidFill>
              <a:latin typeface="Century Gothic" pitchFamily="34" charset="0"/>
            </a:endParaRPr>
          </a:p>
          <a:p>
            <a:pPr>
              <a:buSzPct val="100000"/>
            </a:pPr>
            <a:endParaRPr lang="fr-FR" sz="1200" dirty="0">
              <a:solidFill>
                <a:schemeClr val="tx1"/>
              </a:solidFill>
              <a:latin typeface="Century Gothic" pitchFamily="34" charset="0"/>
            </a:endParaRPr>
          </a:p>
          <a:p>
            <a:pPr>
              <a:buSzPct val="100000"/>
            </a:pPr>
            <a:endParaRPr lang="fr-FR" sz="1200" dirty="0">
              <a:solidFill>
                <a:schemeClr val="tx1"/>
              </a:solidFill>
              <a:latin typeface="Century Gothic" pitchFamily="34" charset="0"/>
            </a:endParaRPr>
          </a:p>
          <a:p>
            <a:pPr algn="just" eaLnBrk="0" hangingPunct="0">
              <a:lnSpc>
                <a:spcPct val="150000"/>
              </a:lnSpc>
              <a:spcBef>
                <a:spcPts val="300"/>
              </a:spcBef>
              <a:spcAft>
                <a:spcPts val="300"/>
              </a:spcAft>
              <a:buClr>
                <a:srgbClr val="003399"/>
              </a:buClr>
              <a:buSzPct val="100000"/>
              <a:tabLst>
                <a:tab pos="2803525" algn="l"/>
              </a:tabLst>
              <a:defRPr/>
            </a:pPr>
            <a:r>
              <a:rPr lang="fr-FR" sz="1200" dirty="0">
                <a:solidFill>
                  <a:schemeClr val="tx1"/>
                </a:solidFill>
                <a:latin typeface="Arial" pitchFamily="34" charset="0"/>
                <a:cs typeface="Arial" pitchFamily="34" charset="0"/>
              </a:rPr>
              <a:t>Il est composé des représentants des salariés et de l’entreprise. Son rôle est de contrôler la gestion du fonds et de donner son accord préalable à toute modification du règlement du FCPE</a:t>
            </a:r>
          </a:p>
          <a:p>
            <a:pPr>
              <a:buSzPct val="100000"/>
            </a:pPr>
            <a:endParaRPr lang="fr-FR" sz="1200" dirty="0">
              <a:solidFill>
                <a:schemeClr val="tx1"/>
              </a:solidFill>
              <a:latin typeface="Century Gothic" pitchFamily="34" charset="0"/>
            </a:endParaRPr>
          </a:p>
          <a:p>
            <a:pPr>
              <a:buSzPct val="100000"/>
            </a:pPr>
            <a:endParaRPr lang="fr-FR" sz="1200" dirty="0">
              <a:solidFill>
                <a:schemeClr val="tx1"/>
              </a:solidFill>
              <a:latin typeface="Century Gothic" pitchFamily="34" charset="0"/>
            </a:endParaRPr>
          </a:p>
          <a:p>
            <a:pPr>
              <a:buSzPct val="100000"/>
              <a:buFontTx/>
              <a:buChar char="-"/>
            </a:pPr>
            <a:endParaRPr lang="fr-FR" sz="1200" dirty="0">
              <a:solidFill>
                <a:schemeClr val="tx1"/>
              </a:solidFill>
              <a:latin typeface="Century Gothic" pitchFamily="34" charset="0"/>
            </a:endParaRPr>
          </a:p>
          <a:p>
            <a:pPr lvl="1" algn="just">
              <a:buClr>
                <a:schemeClr val="accent1"/>
              </a:buClr>
              <a:buSzPct val="100000"/>
              <a:buFont typeface="Wingdings" pitchFamily="2" charset="2"/>
              <a:buChar char="§"/>
            </a:pPr>
            <a:endParaRPr lang="fr-FR" sz="1200" dirty="0">
              <a:solidFill>
                <a:schemeClr val="tx1"/>
              </a:solidFill>
              <a:latin typeface="Century Gothic" pitchFamily="34" charset="0"/>
            </a:endParaRPr>
          </a:p>
        </p:txBody>
      </p:sp>
      <p:sp>
        <p:nvSpPr>
          <p:cNvPr id="10" name="Title 1"/>
          <p:cNvSpPr txBox="1">
            <a:spLocks/>
          </p:cNvSpPr>
          <p:nvPr/>
        </p:nvSpPr>
        <p:spPr>
          <a:xfrm>
            <a:off x="0" y="0"/>
            <a:ext cx="9144000" cy="548680"/>
          </a:xfrm>
          <a:prstGeom prst="rect">
            <a:avLst/>
          </a:prstGeom>
          <a:solidFill>
            <a:schemeClr val="accent1">
              <a:lumMod val="75000"/>
            </a:schemeClr>
          </a:solidFill>
        </p:spPr>
        <p:txBody>
          <a:bodyPr vert="horz" anchor="ctr">
            <a:normAutofit/>
          </a:bodyPr>
          <a:lstStyle/>
          <a:p>
            <a:pPr>
              <a:spcBef>
                <a:spcPct val="0"/>
              </a:spcBef>
              <a:defRPr/>
            </a:pPr>
            <a:r>
              <a:rPr lang="fr-FR" sz="2400" b="1" dirty="0">
                <a:solidFill>
                  <a:schemeClr val="bg1"/>
                </a:solidFill>
                <a:latin typeface="Arial" pitchFamily="34" charset="0"/>
                <a:cs typeface="Arial" pitchFamily="34" charset="0"/>
              </a:rPr>
              <a:t>Les structures intervenant dans le cadre du FCPE</a:t>
            </a:r>
          </a:p>
        </p:txBody>
      </p:sp>
      <p:sp>
        <p:nvSpPr>
          <p:cNvPr id="11" name="Espace réservé du numéro de diapositive 4"/>
          <p:cNvSpPr txBox="1">
            <a:spLocks/>
          </p:cNvSpPr>
          <p:nvPr/>
        </p:nvSpPr>
        <p:spPr>
          <a:xfrm>
            <a:off x="71406" y="1285860"/>
            <a:ext cx="533400" cy="244476"/>
          </a:xfrm>
          <a:prstGeom prst="rect">
            <a:avLst/>
          </a:prstGeom>
        </p:spPr>
        <p:txBody>
          <a:bodyPr vert="horz"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16A8348-B9D9-4363-A16B-14BCB1A679A1}" type="slidenum">
              <a:rPr kumimoji="0" lang="fr-FR" sz="1400" b="1" i="0" u="none" strike="noStrike" kern="1200" cap="none" spc="0" normalizeH="0" baseline="0" noProof="0" smtClean="0">
                <a:ln>
                  <a:noFill/>
                </a:ln>
                <a:solidFill>
                  <a:srgbClr val="FFFFFF"/>
                </a:solidFill>
                <a:effectLst/>
                <a:uLnTx/>
                <a:uFillTx/>
                <a:latin typeface="Arial" pitchFamily="34" charset="0"/>
                <a:ea typeface="+mn-ea"/>
                <a:cs typeface="Arial"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13</a:t>
            </a:fld>
            <a:endParaRPr kumimoji="0" lang="fr-FR" sz="1400" b="1" i="0" u="none" strike="noStrike" kern="1200" cap="none" spc="0" normalizeH="0" baseline="0" noProof="0" dirty="0">
              <a:ln>
                <a:noFill/>
              </a:ln>
              <a:solidFill>
                <a:srgbClr val="FFFFFF"/>
              </a:solidFill>
              <a:effectLst/>
              <a:uLnTx/>
              <a:uFillTx/>
              <a:latin typeface="Arial" pitchFamily="34" charset="0"/>
              <a:ea typeface="+mn-ea"/>
              <a:cs typeface="Arial" pitchFamily="34" charset="0"/>
            </a:endParaRPr>
          </a:p>
        </p:txBody>
      </p:sp>
      <p:sp>
        <p:nvSpPr>
          <p:cNvPr id="12" name="Rectangle 11"/>
          <p:cNvSpPr/>
          <p:nvPr/>
        </p:nvSpPr>
        <p:spPr>
          <a:xfrm>
            <a:off x="60539" y="4221088"/>
            <a:ext cx="2135197" cy="1152128"/>
          </a:xfrm>
          <a:prstGeom prst="rect">
            <a:avLst/>
          </a:prstGeom>
          <a:solidFill>
            <a:schemeClr val="tx2">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68275" indent="-168275" algn="ctr" eaLnBrk="0" fontAlgn="auto" hangingPunct="0">
              <a:lnSpc>
                <a:spcPct val="120000"/>
              </a:lnSpc>
              <a:spcBef>
                <a:spcPts val="300"/>
              </a:spcBef>
              <a:spcAft>
                <a:spcPts val="300"/>
              </a:spcAft>
              <a:buClr>
                <a:srgbClr val="C00000"/>
              </a:buClr>
              <a:tabLst>
                <a:tab pos="2803525" algn="l"/>
              </a:tabLst>
              <a:defRPr/>
            </a:pPr>
            <a:r>
              <a:rPr lang="en-US" sz="1200" b="1" dirty="0">
                <a:solidFill>
                  <a:schemeClr val="bg1"/>
                </a:solidFill>
                <a:latin typeface="Arial" pitchFamily="34" charset="0"/>
                <a:cs typeface="Arial" pitchFamily="34" charset="0"/>
              </a:rPr>
              <a:t>Le </a:t>
            </a:r>
            <a:r>
              <a:rPr lang="fr-FR" sz="1200" b="1" dirty="0">
                <a:solidFill>
                  <a:schemeClr val="bg1"/>
                </a:solidFill>
                <a:latin typeface="Arial" pitchFamily="34" charset="0"/>
                <a:cs typeface="Arial" pitchFamily="34" charset="0"/>
              </a:rPr>
              <a:t>conseil</a:t>
            </a:r>
            <a:r>
              <a:rPr lang="en-US" sz="1200" b="1" dirty="0">
                <a:solidFill>
                  <a:schemeClr val="bg1"/>
                </a:solidFill>
                <a:latin typeface="Arial" pitchFamily="34" charset="0"/>
                <a:cs typeface="Arial" pitchFamily="34" charset="0"/>
              </a:rPr>
              <a:t> de surveillance</a:t>
            </a:r>
          </a:p>
        </p:txBody>
      </p:sp>
      <p:sp>
        <p:nvSpPr>
          <p:cNvPr id="8" name="Rectangle 7"/>
          <p:cNvSpPr/>
          <p:nvPr/>
        </p:nvSpPr>
        <p:spPr>
          <a:xfrm>
            <a:off x="60539" y="2996952"/>
            <a:ext cx="2135197" cy="1080120"/>
          </a:xfrm>
          <a:prstGeom prst="rect">
            <a:avLst/>
          </a:prstGeom>
          <a:solidFill>
            <a:schemeClr val="accent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68275" indent="-168275" algn="ctr" eaLnBrk="0" fontAlgn="auto" hangingPunct="0">
              <a:lnSpc>
                <a:spcPct val="120000"/>
              </a:lnSpc>
              <a:spcBef>
                <a:spcPts val="300"/>
              </a:spcBef>
              <a:spcAft>
                <a:spcPts val="300"/>
              </a:spcAft>
              <a:buClr>
                <a:srgbClr val="C00000"/>
              </a:buClr>
              <a:tabLst>
                <a:tab pos="2803525" algn="l"/>
              </a:tabLst>
              <a:defRPr/>
            </a:pPr>
            <a:r>
              <a:rPr lang="en-US" sz="1200" b="1" dirty="0">
                <a:solidFill>
                  <a:schemeClr val="bg1"/>
                </a:solidFill>
                <a:latin typeface="Arial" pitchFamily="34" charset="0"/>
                <a:cs typeface="Arial" pitchFamily="34" charset="0"/>
              </a:rPr>
              <a:t>Le </a:t>
            </a:r>
            <a:r>
              <a:rPr lang="fr-FR" sz="1200" b="1" dirty="0">
                <a:solidFill>
                  <a:schemeClr val="bg1"/>
                </a:solidFill>
                <a:latin typeface="Arial" pitchFamily="34" charset="0"/>
                <a:cs typeface="Arial" pitchFamily="34" charset="0"/>
              </a:rPr>
              <a:t>dépositaire</a:t>
            </a:r>
          </a:p>
        </p:txBody>
      </p:sp>
      <p:sp>
        <p:nvSpPr>
          <p:cNvPr id="9" name="Rectangle 8"/>
          <p:cNvSpPr/>
          <p:nvPr/>
        </p:nvSpPr>
        <p:spPr>
          <a:xfrm>
            <a:off x="2195736" y="2996952"/>
            <a:ext cx="6746474" cy="1080120"/>
          </a:xfrm>
          <a:prstGeom prst="rect">
            <a:avLst/>
          </a:prstGeom>
          <a:solidFill>
            <a:schemeClr val="bg1">
              <a:lumMod val="95000"/>
            </a:schemeClr>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68275" indent="-168275" algn="just" eaLnBrk="0" hangingPunct="0">
              <a:lnSpc>
                <a:spcPct val="150000"/>
              </a:lnSpc>
              <a:spcBef>
                <a:spcPts val="300"/>
              </a:spcBef>
              <a:spcAft>
                <a:spcPts val="300"/>
              </a:spcAft>
              <a:buClr>
                <a:srgbClr val="003399"/>
              </a:buClr>
              <a:buFontTx/>
              <a:buChar char="-"/>
              <a:tabLst>
                <a:tab pos="2803525" algn="l"/>
              </a:tabLst>
              <a:defRPr/>
            </a:pPr>
            <a:endParaRPr lang="en-GB" sz="1200" dirty="0">
              <a:solidFill>
                <a:schemeClr val="tx1"/>
              </a:solidFill>
              <a:latin typeface="Century Gothic" pitchFamily="34" charset="0"/>
            </a:endParaRPr>
          </a:p>
          <a:p>
            <a:pPr algn="just" eaLnBrk="0" hangingPunct="0">
              <a:lnSpc>
                <a:spcPct val="150000"/>
              </a:lnSpc>
              <a:spcBef>
                <a:spcPts val="300"/>
              </a:spcBef>
              <a:spcAft>
                <a:spcPts val="300"/>
              </a:spcAft>
              <a:buClr>
                <a:srgbClr val="003399"/>
              </a:buClr>
              <a:tabLst>
                <a:tab pos="2803525" algn="l"/>
              </a:tabLst>
              <a:defRPr/>
            </a:pPr>
            <a:r>
              <a:rPr lang="fr-FR" sz="1200" dirty="0">
                <a:solidFill>
                  <a:schemeClr val="tx1"/>
                </a:solidFill>
                <a:latin typeface="Arial" pitchFamily="34" charset="0"/>
                <a:cs typeface="Arial" pitchFamily="34" charset="0"/>
              </a:rPr>
              <a:t>Sa mission est de conserver le portefeuille d’actifs du FCP, de veiller sur son intégrité et d’assurer l’exécution des transactions sur le marché financier</a:t>
            </a:r>
          </a:p>
          <a:p>
            <a:pPr marL="168275" indent="-168275" algn="just" eaLnBrk="0" hangingPunct="0">
              <a:lnSpc>
                <a:spcPct val="150000"/>
              </a:lnSpc>
              <a:spcBef>
                <a:spcPts val="300"/>
              </a:spcBef>
              <a:spcAft>
                <a:spcPts val="300"/>
              </a:spcAft>
              <a:buClr>
                <a:srgbClr val="003399"/>
              </a:buClr>
              <a:tabLst>
                <a:tab pos="2803525" algn="l"/>
              </a:tabLst>
              <a:defRPr/>
            </a:pPr>
            <a:endParaRPr lang="en-GB" sz="1200" dirty="0">
              <a:solidFill>
                <a:schemeClr val="tx1"/>
              </a:solidFill>
              <a:latin typeface="Century Gothic" pitchFamily="34" charset="0"/>
            </a:endParaRPr>
          </a:p>
        </p:txBody>
      </p:sp>
      <p:sp>
        <p:nvSpPr>
          <p:cNvPr id="13" name="Rectangle 12"/>
          <p:cNvSpPr/>
          <p:nvPr/>
        </p:nvSpPr>
        <p:spPr>
          <a:xfrm>
            <a:off x="2195736" y="5517232"/>
            <a:ext cx="6768752" cy="1179512"/>
          </a:xfrm>
          <a:prstGeom prst="rect">
            <a:avLst/>
          </a:prstGeom>
          <a:solidFill>
            <a:schemeClr val="bg1">
              <a:lumMod val="95000"/>
            </a:schemeClr>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hangingPunct="0">
              <a:lnSpc>
                <a:spcPct val="150000"/>
              </a:lnSpc>
              <a:spcBef>
                <a:spcPts val="300"/>
              </a:spcBef>
              <a:spcAft>
                <a:spcPts val="300"/>
              </a:spcAft>
              <a:buClr>
                <a:srgbClr val="003399"/>
              </a:buClr>
              <a:tabLst>
                <a:tab pos="2803525" algn="l"/>
              </a:tabLst>
              <a:defRPr/>
            </a:pPr>
            <a:r>
              <a:rPr lang="fr-FR" sz="1200" dirty="0">
                <a:solidFill>
                  <a:schemeClr val="tx1"/>
                </a:solidFill>
                <a:latin typeface="Arial" pitchFamily="34" charset="0"/>
                <a:cs typeface="Arial" pitchFamily="34" charset="0"/>
              </a:rPr>
              <a:t>Il est chargé d’effectuer les contrôles périodiques sur les actifs et documents comptables du FCPE</a:t>
            </a:r>
          </a:p>
          <a:p>
            <a:pPr marL="168275" indent="-168275" algn="just" eaLnBrk="0" hangingPunct="0">
              <a:lnSpc>
                <a:spcPct val="150000"/>
              </a:lnSpc>
              <a:spcBef>
                <a:spcPts val="300"/>
              </a:spcBef>
              <a:spcAft>
                <a:spcPts val="300"/>
              </a:spcAft>
              <a:buClr>
                <a:srgbClr val="003399"/>
              </a:buClr>
              <a:tabLst>
                <a:tab pos="2803525" algn="l"/>
              </a:tabLst>
              <a:defRPr/>
            </a:pPr>
            <a:endParaRPr lang="en-GB" sz="1200" dirty="0">
              <a:solidFill>
                <a:schemeClr val="tx1"/>
              </a:solidFill>
              <a:latin typeface="Century Gothic" pitchFamily="34" charset="0"/>
            </a:endParaRPr>
          </a:p>
        </p:txBody>
      </p:sp>
      <p:sp>
        <p:nvSpPr>
          <p:cNvPr id="14" name="Rectangle 13"/>
          <p:cNvSpPr/>
          <p:nvPr/>
        </p:nvSpPr>
        <p:spPr>
          <a:xfrm>
            <a:off x="60539" y="5517232"/>
            <a:ext cx="2135197" cy="1152128"/>
          </a:xfrm>
          <a:prstGeom prst="rect">
            <a:avLst/>
          </a:prstGeom>
          <a:solidFill>
            <a:schemeClr val="accent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68275" indent="-168275" eaLnBrk="0" fontAlgn="auto" hangingPunct="0">
              <a:lnSpc>
                <a:spcPct val="120000"/>
              </a:lnSpc>
              <a:spcBef>
                <a:spcPts val="300"/>
              </a:spcBef>
              <a:spcAft>
                <a:spcPts val="300"/>
              </a:spcAft>
              <a:buClr>
                <a:srgbClr val="C00000"/>
              </a:buClr>
              <a:tabLst>
                <a:tab pos="2803525" algn="l"/>
              </a:tabLst>
              <a:defRPr/>
            </a:pPr>
            <a:r>
              <a:rPr lang="fr-FR" sz="1200" b="1" dirty="0">
                <a:solidFill>
                  <a:schemeClr val="bg1"/>
                </a:solidFill>
                <a:latin typeface="Arial" pitchFamily="34" charset="0"/>
                <a:cs typeface="Arial" pitchFamily="34" charset="0"/>
              </a:rPr>
              <a:t>Commissaire aux comptes</a:t>
            </a:r>
          </a:p>
        </p:txBody>
      </p:sp>
    </p:spTree>
    <p:extLst>
      <p:ext uri="{BB962C8B-B14F-4D97-AF65-F5344CB8AC3E}">
        <p14:creationId xmlns:p14="http://schemas.microsoft.com/office/powerpoint/2010/main" val="3683155078"/>
      </p:ext>
    </p:extLst>
  </p:cSld>
  <p:clrMapOvr>
    <a:masterClrMapping/>
  </p:clrMapOvr>
  <p:transition advTm="3000">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1403648" y="1580164"/>
            <a:ext cx="7538562" cy="2280884"/>
          </a:xfrm>
          <a:prstGeom prst="rect">
            <a:avLst/>
          </a:prstGeom>
          <a:solidFill>
            <a:schemeClr val="bg1">
              <a:lumMod val="95000"/>
            </a:schemeClr>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hangingPunct="0">
              <a:lnSpc>
                <a:spcPct val="150000"/>
              </a:lnSpc>
              <a:spcBef>
                <a:spcPts val="300"/>
              </a:spcBef>
              <a:spcAft>
                <a:spcPts val="300"/>
              </a:spcAft>
              <a:buClr>
                <a:srgbClr val="003399"/>
              </a:buClr>
              <a:buFontTx/>
              <a:buChar char="-"/>
              <a:tabLst>
                <a:tab pos="2803525" algn="l"/>
              </a:tabLst>
              <a:defRPr/>
            </a:pPr>
            <a:endParaRPr lang="en-GB" sz="1200" dirty="0">
              <a:solidFill>
                <a:schemeClr val="tx1"/>
              </a:solidFill>
              <a:latin typeface="Century Gothic" pitchFamily="34" charset="0"/>
            </a:endParaRPr>
          </a:p>
          <a:p>
            <a:pPr eaLnBrk="0" hangingPunct="0">
              <a:lnSpc>
                <a:spcPct val="150000"/>
              </a:lnSpc>
              <a:spcBef>
                <a:spcPts val="300"/>
              </a:spcBef>
              <a:spcAft>
                <a:spcPts val="300"/>
              </a:spcAft>
              <a:buClr>
                <a:srgbClr val="003399"/>
              </a:buClr>
              <a:tabLst>
                <a:tab pos="2803525" algn="l"/>
              </a:tabLst>
              <a:defRPr/>
            </a:pPr>
            <a:r>
              <a:rPr lang="fr-FR" sz="1200" dirty="0">
                <a:solidFill>
                  <a:schemeClr val="tx1"/>
                </a:solidFill>
                <a:latin typeface="Arial" pitchFamily="34" charset="0"/>
                <a:cs typeface="Arial" pitchFamily="34" charset="0"/>
              </a:rPr>
              <a:t>Les abondements ou versements complémentaires effectués par l’employeur sont exonérés dans la limite de 10% du salaire brut imposable de l’employé bénéficiaire à condition que le FCP soit établi au Sénégal</a:t>
            </a:r>
          </a:p>
          <a:p>
            <a:pPr eaLnBrk="0" hangingPunct="0">
              <a:lnSpc>
                <a:spcPct val="150000"/>
              </a:lnSpc>
              <a:spcBef>
                <a:spcPts val="300"/>
              </a:spcBef>
              <a:spcAft>
                <a:spcPts val="300"/>
              </a:spcAft>
              <a:buClr>
                <a:srgbClr val="003399"/>
              </a:buClr>
              <a:tabLst>
                <a:tab pos="2803525" algn="l"/>
              </a:tabLst>
              <a:defRPr/>
            </a:pPr>
            <a:r>
              <a:rPr lang="fr-FR" sz="1200" dirty="0">
                <a:solidFill>
                  <a:schemeClr val="tx1"/>
                </a:solidFill>
                <a:latin typeface="Arial" pitchFamily="34" charset="0"/>
                <a:cs typeface="Arial" pitchFamily="34" charset="0"/>
              </a:rPr>
              <a:t>Les revenus distribués par les OPCVM et autres formes de placement collectif agréés par le CREPMF sont exonérés de l’impôt applicable aux revenus des valeurs mobilières. Il en est de même pour les plus-values de cession réalisées par les adhérents à des OPCVM </a:t>
            </a:r>
          </a:p>
          <a:p>
            <a:pPr eaLnBrk="0" hangingPunct="0">
              <a:lnSpc>
                <a:spcPct val="150000"/>
              </a:lnSpc>
              <a:spcBef>
                <a:spcPts val="300"/>
              </a:spcBef>
              <a:spcAft>
                <a:spcPts val="300"/>
              </a:spcAft>
              <a:buClr>
                <a:srgbClr val="003399"/>
              </a:buClr>
              <a:tabLst>
                <a:tab pos="2803525" algn="l"/>
              </a:tabLst>
              <a:defRPr/>
            </a:pPr>
            <a:endParaRPr lang="en-GB" sz="1200" dirty="0">
              <a:solidFill>
                <a:schemeClr val="tx1"/>
              </a:solidFill>
              <a:latin typeface="Century Gothic" pitchFamily="34" charset="0"/>
            </a:endParaRPr>
          </a:p>
        </p:txBody>
      </p:sp>
      <p:sp>
        <p:nvSpPr>
          <p:cNvPr id="26" name="Rectangle 25"/>
          <p:cNvSpPr/>
          <p:nvPr/>
        </p:nvSpPr>
        <p:spPr>
          <a:xfrm>
            <a:off x="71406" y="1603044"/>
            <a:ext cx="1332242" cy="2258004"/>
          </a:xfrm>
          <a:prstGeom prst="rect">
            <a:avLst/>
          </a:prstGeom>
          <a:solidFill>
            <a:schemeClr val="tx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85725" eaLnBrk="0" fontAlgn="auto" hangingPunct="0">
              <a:lnSpc>
                <a:spcPct val="120000"/>
              </a:lnSpc>
              <a:spcBef>
                <a:spcPts val="300"/>
              </a:spcBef>
              <a:spcAft>
                <a:spcPts val="300"/>
              </a:spcAft>
              <a:buClr>
                <a:srgbClr val="C00000"/>
              </a:buClr>
              <a:tabLst>
                <a:tab pos="2803525" algn="l"/>
              </a:tabLst>
              <a:defRPr/>
            </a:pPr>
            <a:r>
              <a:rPr lang="fr-HT" sz="1200" b="1" dirty="0">
                <a:solidFill>
                  <a:schemeClr val="bg1"/>
                </a:solidFill>
                <a:latin typeface="Arial" pitchFamily="34" charset="0"/>
                <a:cs typeface="Arial" pitchFamily="34" charset="0"/>
              </a:rPr>
              <a:t>Pour les  employés bénéficiaires</a:t>
            </a:r>
          </a:p>
        </p:txBody>
      </p:sp>
      <p:sp>
        <p:nvSpPr>
          <p:cNvPr id="28" name="Rectangle 27"/>
          <p:cNvSpPr/>
          <p:nvPr/>
        </p:nvSpPr>
        <p:spPr>
          <a:xfrm>
            <a:off x="1403648" y="4293096"/>
            <a:ext cx="7571288" cy="1800200"/>
          </a:xfrm>
          <a:prstGeom prst="rect">
            <a:avLst/>
          </a:prstGeom>
          <a:solidFill>
            <a:schemeClr val="bg1">
              <a:lumMod val="95000"/>
            </a:schemeClr>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50000"/>
              </a:lnSpc>
              <a:buSzPct val="100000"/>
            </a:pPr>
            <a:r>
              <a:rPr lang="fr-FR" sz="1200" dirty="0">
                <a:solidFill>
                  <a:schemeClr val="tx1"/>
                </a:solidFill>
                <a:latin typeface="Arial" pitchFamily="34" charset="0"/>
                <a:cs typeface="Arial" pitchFamily="34" charset="0"/>
              </a:rPr>
              <a:t>Les abondements versés par la société au profit de ses employés sont déductibles de l’impôt sur les sociétés dans les conditions suivantes:</a:t>
            </a:r>
          </a:p>
          <a:p>
            <a:pPr>
              <a:lnSpc>
                <a:spcPct val="150000"/>
              </a:lnSpc>
              <a:buSzPct val="100000"/>
              <a:buFontTx/>
              <a:buChar char="-"/>
            </a:pPr>
            <a:r>
              <a:rPr lang="fr-FR" sz="1200" dirty="0">
                <a:solidFill>
                  <a:schemeClr val="tx1"/>
                </a:solidFill>
                <a:latin typeface="Arial" pitchFamily="34" charset="0"/>
                <a:cs typeface="Arial" pitchFamily="34" charset="0"/>
              </a:rPr>
              <a:t> ils ont bénéficiés à l’ensemble ou à une ou plusieurs catégories de personnel </a:t>
            </a:r>
          </a:p>
          <a:p>
            <a:pPr>
              <a:lnSpc>
                <a:spcPct val="150000"/>
              </a:lnSpc>
              <a:buSzPct val="100000"/>
              <a:buFontTx/>
              <a:buChar char="-"/>
            </a:pPr>
            <a:r>
              <a:rPr lang="fr-FR" sz="1200" dirty="0">
                <a:solidFill>
                  <a:schemeClr val="tx1"/>
                </a:solidFill>
                <a:latin typeface="Arial" pitchFamily="34" charset="0"/>
                <a:cs typeface="Arial" pitchFamily="34" charset="0"/>
              </a:rPr>
              <a:t> ils n’excédent pas 10% du salaire brut imposable du bénéficiaire (incluant les cotisations ou primes relatives à la constitution d’une retraite complémentaire)</a:t>
            </a:r>
          </a:p>
          <a:p>
            <a:pPr lvl="1" algn="just">
              <a:lnSpc>
                <a:spcPct val="150000"/>
              </a:lnSpc>
              <a:buClr>
                <a:schemeClr val="accent1"/>
              </a:buClr>
              <a:buSzPct val="100000"/>
              <a:buFont typeface="Wingdings" pitchFamily="2" charset="2"/>
              <a:buChar char="§"/>
            </a:pPr>
            <a:endParaRPr lang="fr-FR" sz="1200" dirty="0">
              <a:solidFill>
                <a:schemeClr val="tx1"/>
              </a:solidFill>
              <a:latin typeface="Century Gothic" pitchFamily="34" charset="0"/>
            </a:endParaRPr>
          </a:p>
        </p:txBody>
      </p:sp>
      <p:sp>
        <p:nvSpPr>
          <p:cNvPr id="10" name="Title 1"/>
          <p:cNvSpPr txBox="1">
            <a:spLocks/>
          </p:cNvSpPr>
          <p:nvPr/>
        </p:nvSpPr>
        <p:spPr>
          <a:xfrm>
            <a:off x="0" y="0"/>
            <a:ext cx="9144000" cy="548680"/>
          </a:xfrm>
          <a:prstGeom prst="rect">
            <a:avLst/>
          </a:prstGeom>
          <a:solidFill>
            <a:schemeClr val="accent1">
              <a:lumMod val="75000"/>
            </a:schemeClr>
          </a:solidFill>
        </p:spPr>
        <p:txBody>
          <a:bodyPr vert="horz" anchor="ctr">
            <a:normAutofit/>
          </a:bodyPr>
          <a:lstStyle/>
          <a:p>
            <a:pPr>
              <a:spcBef>
                <a:spcPct val="0"/>
              </a:spcBef>
              <a:defRPr/>
            </a:pPr>
            <a:r>
              <a:rPr lang="fr-FR" sz="2400" b="1" dirty="0">
                <a:solidFill>
                  <a:schemeClr val="bg1"/>
                </a:solidFill>
                <a:latin typeface="Arial" pitchFamily="34" charset="0"/>
                <a:cs typeface="Arial" pitchFamily="34" charset="0"/>
              </a:rPr>
              <a:t>Fiscalité appliquée aux participants des FCPE</a:t>
            </a:r>
          </a:p>
        </p:txBody>
      </p:sp>
      <p:sp>
        <p:nvSpPr>
          <p:cNvPr id="11" name="Espace réservé du numéro de diapositive 4"/>
          <p:cNvSpPr txBox="1">
            <a:spLocks/>
          </p:cNvSpPr>
          <p:nvPr/>
        </p:nvSpPr>
        <p:spPr>
          <a:xfrm>
            <a:off x="71406" y="1285860"/>
            <a:ext cx="533400" cy="244476"/>
          </a:xfrm>
          <a:prstGeom prst="rect">
            <a:avLst/>
          </a:prstGeom>
        </p:spPr>
        <p:txBody>
          <a:bodyPr vert="horz"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16A8348-B9D9-4363-A16B-14BCB1A679A1}" type="slidenum">
              <a:rPr kumimoji="0" lang="fr-FR" sz="1400" b="1" i="0" u="none" strike="noStrike" kern="1200" cap="none" spc="0" normalizeH="0" baseline="0" noProof="0" smtClean="0">
                <a:ln>
                  <a:noFill/>
                </a:ln>
                <a:solidFill>
                  <a:srgbClr val="FFFFFF"/>
                </a:solidFill>
                <a:effectLst/>
                <a:uLnTx/>
                <a:uFillTx/>
                <a:latin typeface="Arial" pitchFamily="34" charset="0"/>
                <a:ea typeface="+mn-ea"/>
                <a:cs typeface="Arial"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14</a:t>
            </a:fld>
            <a:endParaRPr kumimoji="0" lang="fr-FR" sz="1400" b="1" i="0" u="none" strike="noStrike" kern="1200" cap="none" spc="0" normalizeH="0" baseline="0" noProof="0" dirty="0">
              <a:ln>
                <a:noFill/>
              </a:ln>
              <a:solidFill>
                <a:srgbClr val="FFFFFF"/>
              </a:solidFill>
              <a:effectLst/>
              <a:uLnTx/>
              <a:uFillTx/>
              <a:latin typeface="Arial" pitchFamily="34" charset="0"/>
              <a:ea typeface="+mn-ea"/>
              <a:cs typeface="Arial" pitchFamily="34" charset="0"/>
            </a:endParaRPr>
          </a:p>
        </p:txBody>
      </p:sp>
      <p:sp>
        <p:nvSpPr>
          <p:cNvPr id="12" name="Rectangle 11"/>
          <p:cNvSpPr/>
          <p:nvPr/>
        </p:nvSpPr>
        <p:spPr>
          <a:xfrm>
            <a:off x="60539" y="4293096"/>
            <a:ext cx="1343109" cy="1800200"/>
          </a:xfrm>
          <a:prstGeom prst="rect">
            <a:avLst/>
          </a:prstGeom>
          <a:solidFill>
            <a:schemeClr val="accent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lnSpc>
                <a:spcPct val="120000"/>
              </a:lnSpc>
              <a:spcBef>
                <a:spcPts val="300"/>
              </a:spcBef>
              <a:spcAft>
                <a:spcPts val="300"/>
              </a:spcAft>
              <a:buClr>
                <a:srgbClr val="C00000"/>
              </a:buClr>
              <a:tabLst>
                <a:tab pos="2803525" algn="l"/>
              </a:tabLst>
              <a:defRPr/>
            </a:pPr>
            <a:r>
              <a:rPr lang="en-US" sz="1200" b="1" dirty="0">
                <a:solidFill>
                  <a:schemeClr val="bg1"/>
                </a:solidFill>
                <a:latin typeface="Arial" pitchFamily="34" charset="0"/>
                <a:cs typeface="Arial" pitchFamily="34" charset="0"/>
              </a:rPr>
              <a:t>Pour les </a:t>
            </a:r>
            <a:r>
              <a:rPr lang="fr-FR" sz="1200" b="1" dirty="0">
                <a:solidFill>
                  <a:schemeClr val="bg1"/>
                </a:solidFill>
                <a:latin typeface="Arial" pitchFamily="34" charset="0"/>
                <a:cs typeface="Arial" pitchFamily="34" charset="0"/>
              </a:rPr>
              <a:t>sociétés</a:t>
            </a:r>
          </a:p>
        </p:txBody>
      </p:sp>
    </p:spTree>
    <p:extLst>
      <p:ext uri="{BB962C8B-B14F-4D97-AF65-F5344CB8AC3E}">
        <p14:creationId xmlns:p14="http://schemas.microsoft.com/office/powerpoint/2010/main" val="3683155078"/>
      </p:ext>
    </p:extLst>
  </p:cSld>
  <p:clrMapOvr>
    <a:masterClrMapping/>
  </p:clrMapOvr>
  <p:transition advTm="3000">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txBox="1">
            <a:spLocks/>
          </p:cNvSpPr>
          <p:nvPr/>
        </p:nvSpPr>
        <p:spPr>
          <a:xfrm>
            <a:off x="0" y="0"/>
            <a:ext cx="9144000" cy="548680"/>
          </a:xfrm>
          <a:prstGeom prst="rect">
            <a:avLst/>
          </a:prstGeom>
          <a:solidFill>
            <a:schemeClr val="accent1">
              <a:lumMod val="75000"/>
            </a:schemeClr>
          </a:solidFill>
        </p:spPr>
        <p:txBody>
          <a:bodyPr vert="horz" anchor="ctr">
            <a:normAutofit/>
          </a:bodyPr>
          <a:lstStyle/>
          <a:p>
            <a:pPr>
              <a:spcBef>
                <a:spcPct val="0"/>
              </a:spcBef>
              <a:defRPr/>
            </a:pPr>
            <a:r>
              <a:rPr lang="fr-FR" sz="2400" b="1" dirty="0">
                <a:solidFill>
                  <a:schemeClr val="bg1"/>
                </a:solidFill>
                <a:latin typeface="Arial" pitchFamily="34" charset="0"/>
                <a:cs typeface="Arial" pitchFamily="34" charset="0"/>
              </a:rPr>
              <a:t>Exemple de FCPE</a:t>
            </a:r>
          </a:p>
        </p:txBody>
      </p:sp>
      <p:sp>
        <p:nvSpPr>
          <p:cNvPr id="21" name="Titre 1"/>
          <p:cNvSpPr txBox="1">
            <a:spLocks/>
          </p:cNvSpPr>
          <p:nvPr/>
        </p:nvSpPr>
        <p:spPr>
          <a:xfrm>
            <a:off x="562004" y="581012"/>
            <a:ext cx="8153400" cy="990600"/>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br>
              <a:rPr kumimoji="0" lang="fr-FR" sz="1100" b="1" i="0" u="none" strike="noStrike" kern="1200" cap="none" spc="0" normalizeH="0" baseline="0" noProof="0" dirty="0">
                <a:ln>
                  <a:noFill/>
                </a:ln>
                <a:solidFill>
                  <a:srgbClr val="002060"/>
                </a:solidFill>
                <a:effectLst/>
                <a:uLnTx/>
                <a:uFillTx/>
                <a:latin typeface="Arial" pitchFamily="34" charset="0"/>
                <a:ea typeface="+mj-ea"/>
                <a:cs typeface="Arial" pitchFamily="34" charset="0"/>
              </a:rPr>
            </a:br>
            <a:endParaRPr kumimoji="0" lang="fr-FR" sz="2400" b="1"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p:txBody>
      </p:sp>
      <p:sp>
        <p:nvSpPr>
          <p:cNvPr id="23" name="Espace réservé du numéro de diapositive 4"/>
          <p:cNvSpPr txBox="1">
            <a:spLocks/>
          </p:cNvSpPr>
          <p:nvPr/>
        </p:nvSpPr>
        <p:spPr>
          <a:xfrm>
            <a:off x="109510" y="1255698"/>
            <a:ext cx="533400" cy="244476"/>
          </a:xfrm>
          <a:prstGeom prst="rect">
            <a:avLst/>
          </a:prstGeom>
        </p:spPr>
        <p:txBody>
          <a:bodyP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16A8348-B9D9-4363-A16B-14BCB1A679A1}" type="slidenum">
              <a:rPr kumimoji="0" lang="fr-FR" sz="1400" b="1" i="0" u="none" strike="noStrike" kern="1200" cap="none" spc="0" normalizeH="0" baseline="0" noProof="0" smtClean="0">
                <a:ln>
                  <a:noFill/>
                </a:ln>
                <a:solidFill>
                  <a:schemeClr val="bg1"/>
                </a:solidFill>
                <a:effectLst/>
                <a:uLnTx/>
                <a:uFillTx/>
                <a:latin typeface="Arial" pitchFamily="34" charset="0"/>
                <a:ea typeface="+mn-ea"/>
                <a:cs typeface="Arial"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15</a:t>
            </a:fld>
            <a:endParaRPr kumimoji="0" lang="fr-FR" sz="1400" b="1"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sp>
        <p:nvSpPr>
          <p:cNvPr id="6" name="Rectangle 8"/>
          <p:cNvSpPr txBox="1">
            <a:spLocks noChangeArrowheads="1"/>
          </p:cNvSpPr>
          <p:nvPr/>
        </p:nvSpPr>
        <p:spPr>
          <a:xfrm>
            <a:off x="612775" y="1600200"/>
            <a:ext cx="8153400" cy="4708525"/>
          </a:xfrm>
          <a:prstGeom prst="rect">
            <a:avLst/>
          </a:prstGeom>
        </p:spPr>
        <p:txBody>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itchFamily="2" charset="2"/>
              <a:buChar char=""/>
              <a:tabLst/>
              <a:defRPr/>
            </a:pPr>
            <a:endParaRPr kumimoji="0" lang="fr-FR" sz="19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Wingdings" pitchFamily="2" charset="2"/>
              <a:buNone/>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chemeClr val="tx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Rectangle 8"/>
          <p:cNvSpPr txBox="1">
            <a:spLocks noChangeArrowheads="1"/>
          </p:cNvSpPr>
          <p:nvPr/>
        </p:nvSpPr>
        <p:spPr>
          <a:xfrm>
            <a:off x="765175" y="1772816"/>
            <a:ext cx="8153400" cy="4688309"/>
          </a:xfrm>
          <a:prstGeom prst="rect">
            <a:avLst/>
          </a:prstGeom>
        </p:spPr>
        <p:txBody>
          <a:bodyPr/>
          <a:lstStyle/>
          <a:p>
            <a:pPr lvl="2" indent="-228600">
              <a:spcBef>
                <a:spcPts val="500"/>
              </a:spcBef>
              <a:buClr>
                <a:schemeClr val="accent2"/>
              </a:buClr>
              <a:buSzPct val="75000"/>
              <a:defRPr/>
            </a:pPr>
            <a:endParaRPr lang="fr-FR" sz="1100" b="1" dirty="0"/>
          </a:p>
          <a:p>
            <a:pPr lvl="2" indent="-914400">
              <a:spcBef>
                <a:spcPts val="500"/>
              </a:spcBef>
              <a:buClr>
                <a:schemeClr val="accent2"/>
              </a:buClr>
              <a:buSzPct val="75000"/>
              <a:defRPr/>
            </a:pPr>
            <a:r>
              <a:rPr lang="fr-FR" sz="1200" dirty="0">
                <a:latin typeface="Arial" pitchFamily="34" charset="0"/>
                <a:cs typeface="Arial" pitchFamily="34" charset="0"/>
              </a:rPr>
              <a:t>A titre d’exemple les actifs des FCP SDE et  FORCE PAD</a:t>
            </a:r>
          </a:p>
          <a:p>
            <a:pPr marL="914400" marR="0" lvl="2" indent="-228600" algn="l" defTabSz="914400" rtl="0" eaLnBrk="1" fontAlgn="auto" latinLnBrk="0" hangingPunct="1">
              <a:lnSpc>
                <a:spcPct val="100000"/>
              </a:lnSpc>
              <a:spcBef>
                <a:spcPts val="500"/>
              </a:spcBef>
              <a:spcAft>
                <a:spcPts val="0"/>
              </a:spcAft>
              <a:buClr>
                <a:schemeClr val="accent2"/>
              </a:buClr>
              <a:buSzPct val="75000"/>
              <a:buFont typeface="Arial" charset="0"/>
              <a:buChar char="•"/>
              <a:tabLst/>
              <a:defRPr/>
            </a:pPr>
            <a:endParaRPr kumimoji="0" lang="fr-FR" sz="1100" i="1" u="none" strike="noStrike" kern="1200" cap="none" spc="0" normalizeH="0" baseline="0" noProof="0" dirty="0">
              <a:ln>
                <a:noFill/>
              </a:ln>
              <a:solidFill>
                <a:srgbClr val="558ED5"/>
              </a:solidFill>
              <a:effectLst/>
              <a:uLnTx/>
              <a:uFillTx/>
              <a:latin typeface="Arial" pitchFamily="34" charset="0"/>
              <a:cs typeface="Arial" pitchFamily="34" charset="0"/>
            </a:endParaRPr>
          </a:p>
          <a:p>
            <a:pPr marL="319088" indent="-319088">
              <a:lnSpc>
                <a:spcPct val="90000"/>
              </a:lnSpc>
              <a:spcBef>
                <a:spcPts val="700"/>
              </a:spcBef>
              <a:buClr>
                <a:schemeClr val="accent2"/>
              </a:buClr>
              <a:buSzPct val="100000"/>
              <a:buFont typeface="Wingdings" pitchFamily="2" charset="2"/>
              <a:buChar char="§"/>
            </a:pPr>
            <a:r>
              <a:rPr lang="fr-FR" sz="1200" dirty="0">
                <a:latin typeface="Arial" pitchFamily="34" charset="0"/>
                <a:cs typeface="Arial" pitchFamily="34" charset="0"/>
              </a:rPr>
              <a:t>Le total des actifs du FCP SDE ont évolué de 153,4% entre 2011 et mai 2016. </a:t>
            </a:r>
          </a:p>
          <a:p>
            <a:pPr marL="319088" indent="-319088">
              <a:lnSpc>
                <a:spcPct val="90000"/>
              </a:lnSpc>
              <a:spcBef>
                <a:spcPts val="700"/>
              </a:spcBef>
              <a:buClr>
                <a:schemeClr val="accent2"/>
              </a:buClr>
              <a:buSzPct val="100000"/>
            </a:pPr>
            <a:r>
              <a:rPr lang="fr-FR" sz="1200" dirty="0">
                <a:latin typeface="Arial" pitchFamily="34" charset="0"/>
                <a:cs typeface="Arial" pitchFamily="34" charset="0"/>
              </a:rPr>
              <a:t>	Sa  valeur liquidative est passée de 1 000F à  2 534,3F</a:t>
            </a:r>
          </a:p>
          <a:p>
            <a:pPr marL="319088" indent="-319088">
              <a:lnSpc>
                <a:spcPct val="90000"/>
              </a:lnSpc>
              <a:spcBef>
                <a:spcPts val="700"/>
              </a:spcBef>
              <a:buClr>
                <a:schemeClr val="accent2"/>
              </a:buClr>
              <a:buSzPct val="60000"/>
              <a:buFont typeface="Wingdings" pitchFamily="2" charset="2"/>
              <a:buNone/>
            </a:pPr>
            <a:endParaRPr lang="fr-FR" sz="1200" dirty="0">
              <a:latin typeface="Arial" pitchFamily="34" charset="0"/>
              <a:cs typeface="Arial" pitchFamily="34" charset="0"/>
            </a:endParaRPr>
          </a:p>
          <a:p>
            <a:pPr marL="319088" indent="-319088">
              <a:lnSpc>
                <a:spcPct val="90000"/>
              </a:lnSpc>
              <a:spcBef>
                <a:spcPts val="700"/>
              </a:spcBef>
              <a:buClr>
                <a:schemeClr val="accent2"/>
              </a:buClr>
              <a:buSzPct val="60000"/>
              <a:buFont typeface="Wingdings" pitchFamily="2" charset="2"/>
              <a:buChar char=""/>
            </a:pPr>
            <a:endParaRPr lang="fr-FR" sz="1200" dirty="0">
              <a:latin typeface="Arial" pitchFamily="34" charset="0"/>
              <a:cs typeface="Arial" pitchFamily="34" charset="0"/>
            </a:endParaRPr>
          </a:p>
          <a:p>
            <a:pPr marL="319088" indent="-319088">
              <a:lnSpc>
                <a:spcPct val="90000"/>
              </a:lnSpc>
              <a:spcBef>
                <a:spcPts val="700"/>
              </a:spcBef>
              <a:buClr>
                <a:schemeClr val="accent2"/>
              </a:buClr>
              <a:buSzPct val="100000"/>
              <a:buFont typeface="Wingdings" pitchFamily="2" charset="2"/>
              <a:buChar char="§"/>
            </a:pPr>
            <a:endParaRPr lang="fr-FR" sz="1200" dirty="0">
              <a:latin typeface="Arial" pitchFamily="34" charset="0"/>
              <a:cs typeface="Arial" pitchFamily="34" charset="0"/>
            </a:endParaRPr>
          </a:p>
          <a:p>
            <a:pPr marL="319088" indent="-319088">
              <a:lnSpc>
                <a:spcPct val="90000"/>
              </a:lnSpc>
              <a:spcBef>
                <a:spcPts val="700"/>
              </a:spcBef>
              <a:buClr>
                <a:schemeClr val="accent2"/>
              </a:buClr>
              <a:buSzPct val="100000"/>
              <a:buFont typeface="Wingdings" pitchFamily="2" charset="2"/>
              <a:buChar char="§"/>
            </a:pPr>
            <a:endParaRPr lang="fr-FR" sz="1200" dirty="0">
              <a:latin typeface="Arial" pitchFamily="34" charset="0"/>
              <a:cs typeface="Arial" pitchFamily="34" charset="0"/>
            </a:endParaRPr>
          </a:p>
          <a:p>
            <a:pPr marL="319088" indent="-319088">
              <a:lnSpc>
                <a:spcPct val="90000"/>
              </a:lnSpc>
              <a:spcBef>
                <a:spcPts val="700"/>
              </a:spcBef>
              <a:buClr>
                <a:schemeClr val="accent2"/>
              </a:buClr>
              <a:buSzPct val="100000"/>
              <a:buFont typeface="Wingdings" pitchFamily="2" charset="2"/>
              <a:buChar char="§"/>
            </a:pPr>
            <a:endParaRPr lang="fr-FR" sz="1200" dirty="0">
              <a:latin typeface="Arial" pitchFamily="34" charset="0"/>
              <a:cs typeface="Arial" pitchFamily="34" charset="0"/>
            </a:endParaRPr>
          </a:p>
          <a:p>
            <a:pPr marL="319088" indent="-319088">
              <a:lnSpc>
                <a:spcPct val="90000"/>
              </a:lnSpc>
              <a:spcBef>
                <a:spcPts val="700"/>
              </a:spcBef>
              <a:buClr>
                <a:schemeClr val="accent2"/>
              </a:buClr>
              <a:buSzPct val="100000"/>
              <a:buFont typeface="Wingdings" pitchFamily="2" charset="2"/>
              <a:buChar char="§"/>
            </a:pPr>
            <a:endParaRPr lang="fr-FR" sz="1200" dirty="0">
              <a:latin typeface="Arial" pitchFamily="34" charset="0"/>
              <a:cs typeface="Arial" pitchFamily="34" charset="0"/>
            </a:endParaRPr>
          </a:p>
          <a:p>
            <a:pPr marL="319088" indent="-319088">
              <a:lnSpc>
                <a:spcPct val="90000"/>
              </a:lnSpc>
              <a:spcBef>
                <a:spcPts val="700"/>
              </a:spcBef>
              <a:buClr>
                <a:schemeClr val="accent2"/>
              </a:buClr>
              <a:buSzPct val="100000"/>
              <a:buFont typeface="Wingdings" pitchFamily="2" charset="2"/>
              <a:buChar char="§"/>
            </a:pPr>
            <a:r>
              <a:rPr lang="fr-FR" sz="1200" dirty="0">
                <a:latin typeface="Arial" pitchFamily="34" charset="0"/>
                <a:cs typeface="Arial" pitchFamily="34" charset="0"/>
              </a:rPr>
              <a:t>Le total des actifs du FCP FORCE PAD  ont progressé de 64,8% entre 2014 et mai 2016.</a:t>
            </a:r>
          </a:p>
          <a:p>
            <a:pPr marL="319088" indent="-319088">
              <a:lnSpc>
                <a:spcPct val="90000"/>
              </a:lnSpc>
              <a:spcBef>
                <a:spcPts val="700"/>
              </a:spcBef>
              <a:buClr>
                <a:schemeClr val="accent2"/>
              </a:buClr>
              <a:buSzPct val="100000"/>
            </a:pPr>
            <a:r>
              <a:rPr lang="fr-FR" sz="1200" dirty="0">
                <a:latin typeface="Arial" pitchFamily="34" charset="0"/>
                <a:cs typeface="Arial" pitchFamily="34" charset="0"/>
              </a:rPr>
              <a:t>	La valeur liquidative a elle progressé de 1 000 F à 1 278 F sur cette même période.</a:t>
            </a:r>
          </a:p>
          <a:p>
            <a:pPr marL="319088" indent="-319088">
              <a:lnSpc>
                <a:spcPct val="90000"/>
              </a:lnSpc>
              <a:spcBef>
                <a:spcPts val="700"/>
              </a:spcBef>
              <a:buClr>
                <a:schemeClr val="accent2"/>
              </a:buClr>
              <a:buSzPct val="100000"/>
              <a:buFont typeface="Wingdings" pitchFamily="2" charset="2"/>
              <a:buChar char="§"/>
            </a:pPr>
            <a:endParaRPr lang="fr-FR" sz="1200" dirty="0">
              <a:latin typeface="Arial" pitchFamily="34" charset="0"/>
              <a:cs typeface="Arial" pitchFamily="34" charset="0"/>
            </a:endParaRPr>
          </a:p>
          <a:p>
            <a:pPr marL="319088" indent="-319088">
              <a:lnSpc>
                <a:spcPct val="90000"/>
              </a:lnSpc>
              <a:spcBef>
                <a:spcPts val="700"/>
              </a:spcBef>
              <a:buClr>
                <a:schemeClr val="accent2"/>
              </a:buClr>
              <a:buSzPct val="100000"/>
            </a:pPr>
            <a:r>
              <a:rPr lang="fr-FR" sz="1200" dirty="0">
                <a:latin typeface="Arial" pitchFamily="34" charset="0"/>
                <a:cs typeface="Arial" pitchFamily="34" charset="0"/>
              </a:rPr>
              <a:t>  </a:t>
            </a:r>
            <a:endParaRPr kumimoji="0" lang="fr-FR" sz="1400" i="0" u="none" strike="noStrike" kern="1200" cap="none" spc="0" normalizeH="0" baseline="0" noProof="0" dirty="0">
              <a:ln>
                <a:noFill/>
              </a:ln>
              <a:effectLst/>
              <a:uLnTx/>
              <a:uFillTx/>
              <a:latin typeface="Arial" pitchFamily="34" charset="0"/>
              <a:cs typeface="Arial" pitchFamily="34" charset="0"/>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1900" b="0" i="0" u="none" strike="noStrike" kern="1200" cap="none" spc="0" normalizeH="0" baseline="0" noProof="0" dirty="0">
              <a:ln>
                <a:noFill/>
              </a:ln>
              <a:solidFill>
                <a:srgbClr val="000066"/>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rgbClr val="25406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chemeClr val="tx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Arial" charset="0"/>
              <a:buChar char="•"/>
              <a:tabLst/>
              <a:defRPr/>
            </a:pPr>
            <a:endParaRPr kumimoji="0" lang="fr-FR" sz="2700" b="0" i="0" u="none" strike="noStrike" kern="1200" cap="none" spc="0" normalizeH="0" baseline="0" noProof="0" dirty="0">
              <a:ln>
                <a:noFill/>
              </a:ln>
              <a:solidFill>
                <a:schemeClr val="tx1"/>
              </a:solidFill>
              <a:effectLst/>
              <a:uLnTx/>
              <a:uFillTx/>
              <a:latin typeface="+mn-lt"/>
              <a:ea typeface="+mn-ea"/>
              <a:cs typeface="+mn-cs"/>
            </a:endParaRPr>
          </a:p>
        </p:txBody>
      </p:sp>
      <p:pic>
        <p:nvPicPr>
          <p:cNvPr id="8" name="Image 7" descr="sde.jpg"/>
          <p:cNvPicPr>
            <a:picLocks noChangeAspect="1"/>
          </p:cNvPicPr>
          <p:nvPr/>
        </p:nvPicPr>
        <p:blipFill>
          <a:blip r:embed="rId2" cstate="print"/>
          <a:stretch>
            <a:fillRect/>
          </a:stretch>
        </p:blipFill>
        <p:spPr>
          <a:xfrm>
            <a:off x="1475656" y="5157192"/>
            <a:ext cx="1512168" cy="1224136"/>
          </a:xfrm>
          <a:prstGeom prst="rect">
            <a:avLst/>
          </a:prstGeom>
        </p:spPr>
      </p:pic>
      <p:pic>
        <p:nvPicPr>
          <p:cNvPr id="9" name="Image 8" descr="sde.jpg"/>
          <p:cNvPicPr>
            <a:picLocks noChangeAspect="1"/>
          </p:cNvPicPr>
          <p:nvPr/>
        </p:nvPicPr>
        <p:blipFill>
          <a:blip r:embed="rId3" cstate="print"/>
          <a:stretch>
            <a:fillRect/>
          </a:stretch>
        </p:blipFill>
        <p:spPr>
          <a:xfrm>
            <a:off x="1403648" y="3212976"/>
            <a:ext cx="1582562" cy="936104"/>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type="ctrTitle"/>
          </p:nvPr>
        </p:nvSpPr>
        <p:spPr>
          <a:xfrm>
            <a:off x="0" y="4149080"/>
            <a:ext cx="9144000" cy="504056"/>
          </a:xfrm>
          <a:noFill/>
        </p:spPr>
        <p:txBody>
          <a:bodyPr>
            <a:normAutofit/>
          </a:bodyPr>
          <a:lstStyle/>
          <a:p>
            <a:r>
              <a:rPr lang="en-US" b="1" dirty="0">
                <a:latin typeface="Arial" pitchFamily="34" charset="0"/>
                <a:cs typeface="Arial" pitchFamily="34" charset="0"/>
              </a:rPr>
              <a:t>Le club </a:t>
            </a:r>
            <a:r>
              <a:rPr lang="en-US" b="1" dirty="0" err="1">
                <a:latin typeface="Arial" pitchFamily="34" charset="0"/>
                <a:cs typeface="Arial" pitchFamily="34" charset="0"/>
              </a:rPr>
              <a:t>d’investissement</a:t>
            </a:r>
            <a:endParaRPr lang="en-US" b="1" dirty="0">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noAutofit/>
          </a:bodyPr>
          <a:lstStyle/>
          <a:p>
            <a:pPr>
              <a:defRPr/>
            </a:pPr>
            <a:fld id="{616A8348-B9D9-4363-A16B-14BCB1A679A1}" type="slidenum">
              <a:rPr lang="fr-FR" smtClean="0">
                <a:latin typeface="Arial" pitchFamily="34" charset="0"/>
                <a:cs typeface="Arial" pitchFamily="34" charset="0"/>
              </a:rPr>
              <a:pPr>
                <a:defRPr/>
              </a:pPr>
              <a:t>17</a:t>
            </a:fld>
            <a:endParaRPr lang="fr-FR" dirty="0">
              <a:latin typeface="Arial" pitchFamily="34" charset="0"/>
              <a:cs typeface="Arial" pitchFamily="34" charset="0"/>
            </a:endParaRPr>
          </a:p>
        </p:txBody>
      </p:sp>
      <p:sp>
        <p:nvSpPr>
          <p:cNvPr id="7" name="Rectangle 8"/>
          <p:cNvSpPr txBox="1">
            <a:spLocks noChangeArrowheads="1"/>
          </p:cNvSpPr>
          <p:nvPr/>
        </p:nvSpPr>
        <p:spPr>
          <a:xfrm>
            <a:off x="611560" y="1700808"/>
            <a:ext cx="8064896" cy="1080120"/>
          </a:xfrm>
          <a:prstGeom prst="rect">
            <a:avLst/>
          </a:prstGeom>
        </p:spPr>
        <p:txBody>
          <a:bodyPr rtlCol="0">
            <a:noAutofit/>
          </a:bodyPr>
          <a:lstStyle/>
          <a:p>
            <a:pPr lvl="0" algn="just">
              <a:lnSpc>
                <a:spcPct val="150000"/>
              </a:lnSpc>
              <a:spcBef>
                <a:spcPts val="600"/>
              </a:spcBef>
              <a:spcAft>
                <a:spcPts val="0"/>
              </a:spcAft>
              <a:buClr>
                <a:schemeClr val="accent2"/>
              </a:buClr>
              <a:defRPr/>
            </a:pPr>
            <a:r>
              <a:rPr lang="fr-FR" sz="1200" dirty="0">
                <a:latin typeface="Arial" pitchFamily="34" charset="0"/>
                <a:cs typeface="Arial" pitchFamily="34" charset="0"/>
              </a:rPr>
              <a:t>Le club d'investissement offre la </a:t>
            </a:r>
            <a:r>
              <a:rPr lang="fr-FR" sz="1200" b="1" dirty="0">
                <a:latin typeface="Arial" pitchFamily="34" charset="0"/>
                <a:cs typeface="Arial" pitchFamily="34" charset="0"/>
              </a:rPr>
              <a:t>possibilité à des particuliers de mettre en commun une épargne afin de constituer et  gérer ensemble un portefeuille de valeurs mobilières</a:t>
            </a:r>
            <a:r>
              <a:rPr lang="fr-FR" sz="1200" dirty="0">
                <a:latin typeface="Arial" pitchFamily="34" charset="0"/>
                <a:cs typeface="Arial" pitchFamily="34" charset="0"/>
              </a:rPr>
              <a:t>. L'objectif est d’abord de faire fructifier le capital collecté mais également d’acquérir une meilleure compréhension des marchés financiers. Le club d’investissement est créé sous forme d’association. Il n’est pas régi par le CREPMF.</a:t>
            </a:r>
          </a:p>
          <a:p>
            <a:pPr>
              <a:lnSpc>
                <a:spcPct val="150000"/>
              </a:lnSpc>
            </a:pPr>
            <a:endParaRPr lang="fr-FR" sz="1100" b="1" dirty="0"/>
          </a:p>
          <a:p>
            <a:endParaRPr lang="fr-FR" sz="1100" dirty="0"/>
          </a:p>
          <a:p>
            <a:endParaRPr lang="fr-FR" sz="1100" dirty="0"/>
          </a:p>
          <a:p>
            <a:endParaRPr lang="fr-FR" sz="1100" dirty="0"/>
          </a:p>
          <a:p>
            <a:endParaRPr lang="fr-FR" sz="1100" dirty="0"/>
          </a:p>
          <a:p>
            <a:endParaRPr lang="fr-FR" sz="1100" dirty="0"/>
          </a:p>
          <a:p>
            <a:pPr marL="320040" lvl="0" indent="-320040">
              <a:spcBef>
                <a:spcPts val="700"/>
              </a:spcBef>
              <a:buClr>
                <a:schemeClr val="accent2"/>
              </a:buClr>
              <a:buSzPct val="60000"/>
              <a:defRPr/>
            </a:pPr>
            <a:endParaRPr kumimoji="0" lang="fr-FR" sz="1100" b="0" i="0" u="none" strike="noStrike" kern="1200" cap="none" spc="0" normalizeH="0" baseline="0" noProof="0" dirty="0">
              <a:ln>
                <a:noFill/>
              </a:ln>
              <a:effectLst/>
              <a:uLnTx/>
              <a:uFillTx/>
              <a:ea typeface="+mn-ea"/>
              <a:cs typeface="+mn-cs"/>
            </a:endParaRPr>
          </a:p>
        </p:txBody>
      </p:sp>
      <p:sp>
        <p:nvSpPr>
          <p:cNvPr id="6" name="Title 1"/>
          <p:cNvSpPr txBox="1">
            <a:spLocks/>
          </p:cNvSpPr>
          <p:nvPr/>
        </p:nvSpPr>
        <p:spPr>
          <a:xfrm>
            <a:off x="0" y="0"/>
            <a:ext cx="9144000" cy="548680"/>
          </a:xfrm>
          <a:prstGeom prst="rect">
            <a:avLst/>
          </a:prstGeom>
          <a:solidFill>
            <a:schemeClr val="accent1">
              <a:lumMod val="75000"/>
            </a:schemeClr>
          </a:solidFill>
        </p:spPr>
        <p:txBody>
          <a:bodyPr vert="horz" anchor="ctr">
            <a:normAutofit fontScale="92500"/>
          </a:bodyPr>
          <a:lstStyle/>
          <a:p>
            <a:pPr>
              <a:spcBef>
                <a:spcPct val="0"/>
              </a:spcBef>
              <a:defRPr/>
            </a:pPr>
            <a:r>
              <a:rPr lang="fr-FR" sz="2400" b="1" dirty="0">
                <a:solidFill>
                  <a:prstClr val="white"/>
                </a:solidFill>
                <a:latin typeface="Arial" pitchFamily="34" charset="0"/>
                <a:cs typeface="Arial" pitchFamily="34" charset="0"/>
              </a:rPr>
              <a:t>Gestion de l’épargne collective : le club d’investissement (1/2) </a:t>
            </a:r>
          </a:p>
        </p:txBody>
      </p:sp>
      <p:sp>
        <p:nvSpPr>
          <p:cNvPr id="13" name="Pentagone 12"/>
          <p:cNvSpPr/>
          <p:nvPr/>
        </p:nvSpPr>
        <p:spPr>
          <a:xfrm>
            <a:off x="611560" y="3068960"/>
            <a:ext cx="8208912" cy="432048"/>
          </a:xfrm>
          <a:prstGeom prst="homePlate">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prstClr val="white"/>
                </a:solidFill>
                <a:latin typeface="Arial" pitchFamily="34" charset="0"/>
                <a:cs typeface="Arial" pitchFamily="34" charset="0"/>
              </a:rPr>
              <a:t>Création, à l’initiative d’un groupe de personnes</a:t>
            </a:r>
            <a:endParaRPr lang="fr-FR" b="1" i="1" dirty="0">
              <a:solidFill>
                <a:prstClr val="white"/>
              </a:solidFill>
              <a:latin typeface="Arial" pitchFamily="34" charset="0"/>
              <a:cs typeface="Arial" pitchFamily="34" charset="0"/>
            </a:endParaRPr>
          </a:p>
        </p:txBody>
      </p:sp>
      <p:sp>
        <p:nvSpPr>
          <p:cNvPr id="18" name="Rectangle 4"/>
          <p:cNvSpPr>
            <a:spLocks noChangeArrowheads="1"/>
          </p:cNvSpPr>
          <p:nvPr/>
        </p:nvSpPr>
        <p:spPr bwMode="auto">
          <a:xfrm>
            <a:off x="611560" y="3717032"/>
            <a:ext cx="8208912" cy="2520280"/>
          </a:xfrm>
          <a:prstGeom prst="rect">
            <a:avLst/>
          </a:prstGeom>
          <a:noFill/>
          <a:ln w="38100">
            <a:noFill/>
            <a:prstDash val="solid"/>
            <a:miter lim="800000"/>
            <a:headEnd/>
            <a:tailEnd/>
          </a:ln>
          <a:effectLst/>
        </p:spPr>
        <p:txBody>
          <a:bodyPr lIns="99152" tIns="49576" rIns="28800" bIns="49576"/>
          <a:lstStyle/>
          <a:p>
            <a:pPr marL="182563" lvl="0" indent="-182563" algn="just">
              <a:spcBef>
                <a:spcPts val="600"/>
              </a:spcBef>
              <a:spcAft>
                <a:spcPts val="0"/>
              </a:spcAft>
              <a:buClr>
                <a:schemeClr val="accent2"/>
              </a:buClr>
              <a:buFont typeface="Wingdings" pitchFamily="2" charset="2"/>
              <a:buChar char="v"/>
              <a:defRPr/>
            </a:pPr>
            <a:r>
              <a:rPr lang="fr-FR" sz="1200" dirty="0">
                <a:latin typeface="Arial" pitchFamily="34" charset="0"/>
                <a:cs typeface="Arial" pitchFamily="34" charset="0"/>
              </a:rPr>
              <a:t>Le Club d’Investissement est constitué sous la forme juridique d’une association</a:t>
            </a:r>
          </a:p>
          <a:p>
            <a:pPr marL="182563" lvl="0" indent="-182563" algn="just">
              <a:spcBef>
                <a:spcPts val="600"/>
              </a:spcBef>
              <a:spcAft>
                <a:spcPts val="0"/>
              </a:spcAft>
              <a:buClr>
                <a:schemeClr val="accent2"/>
              </a:buClr>
              <a:buFont typeface="Symbol" pitchFamily="18" charset="2"/>
              <a:buChar char="·"/>
              <a:defRPr/>
            </a:pPr>
            <a:endParaRPr lang="fr-FR" sz="1200" dirty="0">
              <a:latin typeface="Arial" pitchFamily="34" charset="0"/>
              <a:cs typeface="Arial" pitchFamily="34" charset="0"/>
            </a:endParaRPr>
          </a:p>
          <a:p>
            <a:pPr marL="182563" lvl="0" indent="-182563" algn="just">
              <a:spcBef>
                <a:spcPts val="600"/>
              </a:spcBef>
              <a:spcAft>
                <a:spcPts val="0"/>
              </a:spcAft>
              <a:buClr>
                <a:schemeClr val="accent2"/>
              </a:buClr>
              <a:buFont typeface="Wingdings" pitchFamily="2" charset="2"/>
              <a:buChar char="v"/>
              <a:defRPr/>
            </a:pPr>
            <a:r>
              <a:rPr lang="fr-FR" sz="1200" dirty="0">
                <a:latin typeface="Arial" pitchFamily="34" charset="0"/>
                <a:cs typeface="Arial" pitchFamily="34" charset="0"/>
              </a:rPr>
              <a:t>Le Club d’Investissement a une durée de vie maximale de cinq (05) ans</a:t>
            </a:r>
          </a:p>
          <a:p>
            <a:pPr marL="182563" lvl="0" indent="-182563" algn="just">
              <a:spcBef>
                <a:spcPts val="600"/>
              </a:spcBef>
              <a:spcAft>
                <a:spcPts val="0"/>
              </a:spcAft>
              <a:buClr>
                <a:schemeClr val="accent2"/>
              </a:buClr>
              <a:buFont typeface="Symbol" pitchFamily="18" charset="2"/>
              <a:buChar char="·"/>
              <a:defRPr/>
            </a:pPr>
            <a:endParaRPr lang="fr-FR" sz="1200" dirty="0">
              <a:latin typeface="Arial" pitchFamily="34" charset="0"/>
              <a:cs typeface="Arial" pitchFamily="34" charset="0"/>
            </a:endParaRPr>
          </a:p>
          <a:p>
            <a:pPr marL="182563" lvl="0" indent="-182563" algn="just">
              <a:spcBef>
                <a:spcPts val="600"/>
              </a:spcBef>
              <a:spcAft>
                <a:spcPts val="0"/>
              </a:spcAft>
              <a:buClr>
                <a:schemeClr val="accent2"/>
              </a:buClr>
              <a:buFont typeface="Wingdings" pitchFamily="2" charset="2"/>
              <a:buChar char="v"/>
              <a:defRPr/>
            </a:pPr>
            <a:r>
              <a:rPr lang="fr-FR" sz="1200" dirty="0">
                <a:latin typeface="Arial" pitchFamily="34" charset="0"/>
                <a:cs typeface="Arial" pitchFamily="34" charset="0"/>
              </a:rPr>
              <a:t>Le Club d’Investissement doit être constitué d’au moins cinq (05) membres et d’au plus cent (100) membres</a:t>
            </a:r>
          </a:p>
          <a:p>
            <a:pPr marL="182563" lvl="0" indent="-182563" algn="just">
              <a:spcBef>
                <a:spcPts val="600"/>
              </a:spcBef>
              <a:spcAft>
                <a:spcPts val="0"/>
              </a:spcAft>
              <a:buClr>
                <a:schemeClr val="accent2"/>
              </a:buClr>
              <a:buFont typeface="Symbol" pitchFamily="18" charset="2"/>
              <a:buChar char="·"/>
              <a:defRPr/>
            </a:pPr>
            <a:endParaRPr lang="fr-FR" sz="1200" dirty="0">
              <a:latin typeface="Arial" pitchFamily="34" charset="0"/>
              <a:cs typeface="Arial" pitchFamily="34" charset="0"/>
            </a:endParaRPr>
          </a:p>
          <a:p>
            <a:pPr marL="182563" lvl="0" indent="-182563" algn="just">
              <a:spcBef>
                <a:spcPts val="600"/>
              </a:spcBef>
              <a:spcAft>
                <a:spcPts val="0"/>
              </a:spcAft>
              <a:buClr>
                <a:schemeClr val="accent2"/>
              </a:buClr>
              <a:buFont typeface="Wingdings" pitchFamily="2" charset="2"/>
              <a:buChar char="v"/>
              <a:defRPr/>
            </a:pPr>
            <a:r>
              <a:rPr lang="fr-FR" sz="1200" dirty="0">
                <a:latin typeface="Arial" pitchFamily="34" charset="0"/>
                <a:cs typeface="Arial" pitchFamily="34" charset="0"/>
              </a:rPr>
              <a:t>Le nom du Club doit également porter la mention « Investment Club »</a:t>
            </a:r>
          </a:p>
        </p:txBody>
      </p:sp>
      <p:pic>
        <p:nvPicPr>
          <p:cNvPr id="28674" name="Picture 2" descr="club investissement"/>
          <p:cNvPicPr>
            <a:picLocks noChangeAspect="1" noChangeArrowheads="1"/>
          </p:cNvPicPr>
          <p:nvPr/>
        </p:nvPicPr>
        <p:blipFill>
          <a:blip r:embed="rId3" cstate="print"/>
          <a:srcRect/>
          <a:stretch>
            <a:fillRect/>
          </a:stretch>
        </p:blipFill>
        <p:spPr bwMode="auto">
          <a:xfrm>
            <a:off x="6156176" y="5013176"/>
            <a:ext cx="2857500" cy="1800200"/>
          </a:xfrm>
          <a:prstGeom prst="rect">
            <a:avLst/>
          </a:prstGeom>
          <a:noFill/>
        </p:spPr>
      </p:pic>
    </p:spTree>
  </p:cSld>
  <p:clrMapOvr>
    <a:masterClrMapping/>
  </p:clrMapOvr>
  <p:transition advTm="3000">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normAutofit fontScale="85000" lnSpcReduction="20000"/>
          </a:bodyPr>
          <a:lstStyle/>
          <a:p>
            <a:fld id="{D3217886-E443-4696-A07A-00B52136E45B}" type="slidenum">
              <a:rPr lang="fr-FR" smtClean="0"/>
              <a:pPr/>
              <a:t>18</a:t>
            </a:fld>
            <a:endParaRPr lang="fr-FR" dirty="0"/>
          </a:p>
        </p:txBody>
      </p:sp>
      <p:sp>
        <p:nvSpPr>
          <p:cNvPr id="4" name="Pentagone 3"/>
          <p:cNvSpPr/>
          <p:nvPr/>
        </p:nvSpPr>
        <p:spPr>
          <a:xfrm>
            <a:off x="611560" y="1844824"/>
            <a:ext cx="8208912" cy="432048"/>
          </a:xfrm>
          <a:prstGeom prst="homePlate">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prstClr val="white"/>
                </a:solidFill>
                <a:latin typeface="Arial" pitchFamily="34" charset="0"/>
                <a:cs typeface="Arial" pitchFamily="34" charset="0"/>
              </a:rPr>
              <a:t>Structure de gestion</a:t>
            </a:r>
            <a:endParaRPr lang="fr-FR" b="1" i="1" dirty="0">
              <a:solidFill>
                <a:prstClr val="white"/>
              </a:solidFill>
              <a:latin typeface="Arial" pitchFamily="34" charset="0"/>
              <a:cs typeface="Arial" pitchFamily="34" charset="0"/>
            </a:endParaRPr>
          </a:p>
        </p:txBody>
      </p:sp>
      <p:sp>
        <p:nvSpPr>
          <p:cNvPr id="5" name="Rectangle 4"/>
          <p:cNvSpPr>
            <a:spLocks noChangeArrowheads="1"/>
          </p:cNvSpPr>
          <p:nvPr/>
        </p:nvSpPr>
        <p:spPr bwMode="auto">
          <a:xfrm>
            <a:off x="611560" y="2492896"/>
            <a:ext cx="8208912" cy="2016224"/>
          </a:xfrm>
          <a:prstGeom prst="rect">
            <a:avLst/>
          </a:prstGeom>
          <a:noFill/>
          <a:ln w="38100">
            <a:noFill/>
            <a:prstDash val="solid"/>
            <a:miter lim="800000"/>
            <a:headEnd/>
            <a:tailEnd/>
          </a:ln>
          <a:effectLst/>
        </p:spPr>
        <p:txBody>
          <a:bodyPr lIns="99152" tIns="49576" rIns="28800" bIns="49576"/>
          <a:lstStyle/>
          <a:p>
            <a:pPr lvl="0" algn="just">
              <a:spcBef>
                <a:spcPts val="600"/>
              </a:spcBef>
              <a:spcAft>
                <a:spcPts val="0"/>
              </a:spcAft>
              <a:buClr>
                <a:schemeClr val="accent2"/>
              </a:buClr>
              <a:defRPr/>
            </a:pPr>
            <a:r>
              <a:rPr lang="fr-FR" sz="1200" dirty="0">
                <a:latin typeface="Arial" pitchFamily="34" charset="0"/>
                <a:cs typeface="Arial" pitchFamily="34" charset="0"/>
              </a:rPr>
              <a:t>Il n’existe aucune obligation concernant les structures de gestion d’un club d’investissement. </a:t>
            </a:r>
          </a:p>
          <a:p>
            <a:pPr lvl="0" algn="just">
              <a:spcBef>
                <a:spcPts val="600"/>
              </a:spcBef>
              <a:spcAft>
                <a:spcPts val="0"/>
              </a:spcAft>
              <a:buClr>
                <a:schemeClr val="accent2"/>
              </a:buClr>
              <a:defRPr/>
            </a:pPr>
            <a:r>
              <a:rPr lang="fr-FR" sz="1200" dirty="0">
                <a:latin typeface="Arial" pitchFamily="34" charset="0"/>
                <a:cs typeface="Arial" pitchFamily="34" charset="0"/>
              </a:rPr>
              <a:t>Cependant, il est recommandé de :</a:t>
            </a:r>
          </a:p>
          <a:p>
            <a:pPr lvl="0" algn="just">
              <a:spcBef>
                <a:spcPts val="600"/>
              </a:spcBef>
              <a:spcAft>
                <a:spcPts val="0"/>
              </a:spcAft>
              <a:buClr>
                <a:schemeClr val="accent2"/>
              </a:buClr>
              <a:defRPr/>
            </a:pPr>
            <a:endParaRPr lang="fr-FR" sz="1200" dirty="0">
              <a:latin typeface="Arial" pitchFamily="34" charset="0"/>
              <a:cs typeface="Arial" pitchFamily="34" charset="0"/>
            </a:endParaRPr>
          </a:p>
          <a:p>
            <a:pPr marL="182563" lvl="0" indent="-182563" algn="just">
              <a:spcBef>
                <a:spcPts val="600"/>
              </a:spcBef>
              <a:spcAft>
                <a:spcPts val="0"/>
              </a:spcAft>
              <a:buClr>
                <a:schemeClr val="accent2"/>
              </a:buClr>
              <a:buFont typeface="Wingdings" pitchFamily="2" charset="2"/>
              <a:buChar char="§"/>
              <a:defRPr/>
            </a:pPr>
            <a:r>
              <a:rPr lang="fr-FR" sz="1200" dirty="0">
                <a:latin typeface="Arial" pitchFamily="34" charset="0"/>
                <a:cs typeface="Arial" pitchFamily="34" charset="0"/>
              </a:rPr>
              <a:t>Constituer un comité d’investissement composé des membres du Club pour statuer sur toutes les décisions d’investissement,</a:t>
            </a:r>
          </a:p>
          <a:p>
            <a:pPr marL="182563" lvl="0" indent="-182563" algn="ctr">
              <a:spcBef>
                <a:spcPts val="600"/>
              </a:spcBef>
              <a:spcAft>
                <a:spcPts val="0"/>
              </a:spcAft>
              <a:buClr>
                <a:schemeClr val="accent2"/>
              </a:buClr>
              <a:defRPr/>
            </a:pPr>
            <a:r>
              <a:rPr lang="fr-FR" sz="1200" dirty="0">
                <a:latin typeface="Arial" pitchFamily="34" charset="0"/>
                <a:cs typeface="Arial" pitchFamily="34" charset="0"/>
              </a:rPr>
              <a:t>ou</a:t>
            </a:r>
          </a:p>
          <a:p>
            <a:pPr marL="182563" lvl="0" indent="-182563" algn="just">
              <a:spcBef>
                <a:spcPts val="600"/>
              </a:spcBef>
              <a:spcAft>
                <a:spcPts val="0"/>
              </a:spcAft>
              <a:buClr>
                <a:schemeClr val="accent2"/>
              </a:buClr>
              <a:buFont typeface="Wingdings" pitchFamily="2" charset="2"/>
              <a:buChar char="§"/>
              <a:defRPr/>
            </a:pPr>
            <a:r>
              <a:rPr lang="fr-FR" sz="1200" dirty="0">
                <a:latin typeface="Arial" pitchFamily="34" charset="0"/>
                <a:cs typeface="Arial" pitchFamily="34" charset="0"/>
              </a:rPr>
              <a:t>Confier la gestion du club à une SGI dans le cadre d’un contrat de mandat sous gestion permettant ainsi à la SGI de prendre toutes les décisions d’investissement et d’assurer un rendement au club.</a:t>
            </a:r>
          </a:p>
        </p:txBody>
      </p:sp>
      <p:sp>
        <p:nvSpPr>
          <p:cNvPr id="7" name="Title 1"/>
          <p:cNvSpPr txBox="1">
            <a:spLocks noGrp="1"/>
          </p:cNvSpPr>
          <p:nvPr>
            <p:ph type="title"/>
          </p:nvPr>
        </p:nvSpPr>
        <p:spPr>
          <a:xfrm>
            <a:off x="0" y="0"/>
            <a:ext cx="9144000" cy="548680"/>
          </a:xfrm>
          <a:prstGeom prst="rect">
            <a:avLst/>
          </a:prstGeom>
          <a:solidFill>
            <a:schemeClr val="accent1">
              <a:lumMod val="75000"/>
            </a:schemeClr>
          </a:solidFill>
        </p:spPr>
        <p:txBody>
          <a:bodyPr vert="horz" anchor="ctr">
            <a:normAutofit fontScale="90000"/>
          </a:bodyPr>
          <a:lstStyle/>
          <a:p>
            <a:pPr>
              <a:spcBef>
                <a:spcPct val="0"/>
              </a:spcBef>
              <a:defRPr/>
            </a:pPr>
            <a:r>
              <a:rPr lang="fr-FR" sz="2400" b="1" dirty="0">
                <a:solidFill>
                  <a:prstClr val="white"/>
                </a:solidFill>
                <a:latin typeface="Arial" pitchFamily="34" charset="0"/>
                <a:cs typeface="Arial" pitchFamily="34" charset="0"/>
              </a:rPr>
              <a:t>Gestion de l’épargne collective : le club d’investissement (2/2) </a:t>
            </a:r>
          </a:p>
        </p:txBody>
      </p:sp>
      <p:sp>
        <p:nvSpPr>
          <p:cNvPr id="8" name="Rectangle 7"/>
          <p:cNvSpPr>
            <a:spLocks noChangeArrowheads="1"/>
          </p:cNvSpPr>
          <p:nvPr/>
        </p:nvSpPr>
        <p:spPr bwMode="auto">
          <a:xfrm>
            <a:off x="2123728" y="5157192"/>
            <a:ext cx="6696744" cy="1224136"/>
          </a:xfrm>
          <a:prstGeom prst="rect">
            <a:avLst/>
          </a:prstGeom>
          <a:noFill/>
          <a:ln w="38100">
            <a:noFill/>
            <a:prstDash val="solid"/>
            <a:miter lim="800000"/>
            <a:headEnd/>
            <a:tailEnd/>
          </a:ln>
          <a:effectLst/>
        </p:spPr>
        <p:txBody>
          <a:bodyPr lIns="99152" tIns="49576" rIns="28800" bIns="49576"/>
          <a:lstStyle/>
          <a:p>
            <a:pPr lvl="0" algn="just">
              <a:spcBef>
                <a:spcPts val="600"/>
              </a:spcBef>
              <a:spcAft>
                <a:spcPts val="0"/>
              </a:spcAft>
              <a:buClr>
                <a:schemeClr val="accent2"/>
              </a:buClr>
              <a:defRPr/>
            </a:pPr>
            <a:r>
              <a:rPr lang="fr-FR" sz="1400" dirty="0">
                <a:latin typeface="Arial" pitchFamily="34" charset="0"/>
                <a:cs typeface="Arial" pitchFamily="34" charset="0"/>
              </a:rPr>
              <a:t>Le CREPMF travaille sur l’élaboration d’une procédure de création et de gestion des clubs d’investissement. </a:t>
            </a:r>
          </a:p>
          <a:p>
            <a:pPr lvl="0" algn="just">
              <a:spcBef>
                <a:spcPts val="600"/>
              </a:spcBef>
              <a:spcAft>
                <a:spcPts val="0"/>
              </a:spcAft>
              <a:buClr>
                <a:schemeClr val="accent2"/>
              </a:buClr>
              <a:defRPr/>
            </a:pPr>
            <a:r>
              <a:rPr lang="fr-FR" sz="1400" dirty="0">
                <a:latin typeface="Arial" pitchFamily="34" charset="0"/>
                <a:cs typeface="Arial" pitchFamily="34" charset="0"/>
              </a:rPr>
              <a:t>Il est donc important de noter que certains points pourraient être modifiés une fois le club mis en place.</a:t>
            </a:r>
          </a:p>
          <a:p>
            <a:pPr lvl="0" algn="just">
              <a:spcBef>
                <a:spcPts val="600"/>
              </a:spcBef>
              <a:spcAft>
                <a:spcPts val="0"/>
              </a:spcAft>
              <a:buClr>
                <a:schemeClr val="accent2"/>
              </a:buClr>
              <a:defRPr/>
            </a:pPr>
            <a:endParaRPr lang="fr-FR" sz="1200" dirty="0">
              <a:latin typeface="Arial" pitchFamily="34" charset="0"/>
              <a:cs typeface="Arial" pitchFamily="34" charset="0"/>
            </a:endParaRPr>
          </a:p>
        </p:txBody>
      </p:sp>
      <p:sp>
        <p:nvSpPr>
          <p:cNvPr id="10" name="Rectangle 9"/>
          <p:cNvSpPr>
            <a:spLocks noChangeArrowheads="1"/>
          </p:cNvSpPr>
          <p:nvPr/>
        </p:nvSpPr>
        <p:spPr bwMode="auto">
          <a:xfrm>
            <a:off x="467544" y="5301208"/>
            <a:ext cx="1728192" cy="1152128"/>
          </a:xfrm>
          <a:prstGeom prst="rect">
            <a:avLst/>
          </a:prstGeom>
          <a:noFill/>
          <a:ln w="38100">
            <a:noFill/>
            <a:prstDash val="solid"/>
            <a:miter lim="800000"/>
            <a:headEnd/>
            <a:tailEnd/>
          </a:ln>
          <a:effectLst/>
        </p:spPr>
        <p:txBody>
          <a:bodyPr lIns="99152" tIns="49576" rIns="28800" bIns="49576"/>
          <a:lstStyle/>
          <a:p>
            <a:pPr lvl="0" algn="just">
              <a:spcBef>
                <a:spcPts val="600"/>
              </a:spcBef>
              <a:spcAft>
                <a:spcPts val="0"/>
              </a:spcAft>
              <a:buClr>
                <a:schemeClr val="accent2"/>
              </a:buClr>
              <a:defRPr/>
            </a:pPr>
            <a:r>
              <a:rPr lang="fr-FR" sz="4400" dirty="0">
                <a:latin typeface="Arial" pitchFamily="34" charset="0"/>
                <a:cs typeface="Arial" pitchFamily="34" charset="0"/>
              </a:rPr>
              <a:t> NB</a:t>
            </a:r>
          </a:p>
        </p:txBody>
      </p:sp>
      <p:sp>
        <p:nvSpPr>
          <p:cNvPr id="11" name="Rectangle à coins arrondis 10"/>
          <p:cNvSpPr/>
          <p:nvPr/>
        </p:nvSpPr>
        <p:spPr>
          <a:xfrm>
            <a:off x="467544" y="5157192"/>
            <a:ext cx="1224136" cy="1224136"/>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à coins arrondis 11"/>
          <p:cNvSpPr/>
          <p:nvPr/>
        </p:nvSpPr>
        <p:spPr>
          <a:xfrm>
            <a:off x="2123728" y="5157192"/>
            <a:ext cx="6696744" cy="1224136"/>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Ellipse 12"/>
          <p:cNvSpPr/>
          <p:nvPr/>
        </p:nvSpPr>
        <p:spPr>
          <a:xfrm>
            <a:off x="395536" y="5013176"/>
            <a:ext cx="1512168" cy="1296144"/>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ransition advTm="3000">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4294967295"/>
          </p:nvPr>
        </p:nvSpPr>
        <p:spPr>
          <a:xfrm>
            <a:off x="0" y="1271588"/>
            <a:ext cx="533400" cy="244475"/>
          </a:xfrm>
        </p:spPr>
        <p:txBody>
          <a:bodyPr>
            <a:normAutofit fontScale="85000" lnSpcReduction="20000"/>
          </a:bodyPr>
          <a:lstStyle/>
          <a:p>
            <a:fld id="{D3217886-E443-4696-A07A-00B52136E45B}" type="slidenum">
              <a:rPr lang="fr-FR" smtClean="0"/>
              <a:pPr/>
              <a:t>19</a:t>
            </a:fld>
            <a:endParaRPr lang="fr-FR" dirty="0"/>
          </a:p>
        </p:txBody>
      </p:sp>
      <p:pic>
        <p:nvPicPr>
          <p:cNvPr id="1026" name="Image 2" descr="PERFORMANCE_BRVM"/>
          <p:cNvPicPr>
            <a:picLocks noChangeAspect="1" noChangeArrowheads="1"/>
          </p:cNvPicPr>
          <p:nvPr/>
        </p:nvPicPr>
        <p:blipFill>
          <a:blip r:embed="rId2" cstate="print"/>
          <a:srcRect/>
          <a:stretch>
            <a:fillRect/>
          </a:stretch>
        </p:blipFill>
        <p:spPr bwMode="auto">
          <a:xfrm>
            <a:off x="827584" y="1955279"/>
            <a:ext cx="7560840" cy="3921993"/>
          </a:xfrm>
          <a:prstGeom prst="rect">
            <a:avLst/>
          </a:prstGeom>
          <a:noFill/>
          <a:ln w="9525">
            <a:noFill/>
            <a:miter lim="800000"/>
            <a:headEnd/>
            <a:tailEnd/>
          </a:ln>
        </p:spPr>
      </p:pic>
      <p:pic>
        <p:nvPicPr>
          <p:cNvPr id="5" name="Image 4" descr="IMPAXIS SECURITIES.jpg"/>
          <p:cNvPicPr>
            <a:picLocks noChangeAspect="1"/>
          </p:cNvPicPr>
          <p:nvPr/>
        </p:nvPicPr>
        <p:blipFill>
          <a:blip r:embed="rId3" cstate="print"/>
          <a:stretch>
            <a:fillRect/>
          </a:stretch>
        </p:blipFill>
        <p:spPr>
          <a:xfrm>
            <a:off x="253088" y="188640"/>
            <a:ext cx="8858676" cy="1872000"/>
          </a:xfrm>
          <a:prstGeom prst="rect">
            <a:avLst/>
          </a:prstGeom>
        </p:spPr>
      </p:pic>
    </p:spTree>
  </p:cSld>
  <p:clrMapOvr>
    <a:masterClrMapping/>
  </p:clrMapOvr>
  <p:transition advTm="3000">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8600" y="4005064"/>
            <a:ext cx="7239000" cy="216024"/>
          </a:xfrm>
        </p:spPr>
        <p:txBody>
          <a:bodyPr>
            <a:normAutofit fontScale="90000"/>
          </a:bodyPr>
          <a:lstStyle/>
          <a:p>
            <a:br>
              <a:rPr lang="fr-FR" dirty="0"/>
            </a:br>
            <a:br>
              <a:rPr lang="fr-FR" dirty="0"/>
            </a:br>
            <a:r>
              <a:rPr lang="fr-FR" dirty="0" err="1"/>
              <a:t>PAtrick</a:t>
            </a:r>
            <a:r>
              <a:rPr lang="fr-FR" dirty="0"/>
              <a:t> BROCHET </a:t>
            </a:r>
            <a:br>
              <a:rPr lang="fr-FR" dirty="0"/>
            </a:br>
            <a:r>
              <a:rPr lang="fr-FR" dirty="0"/>
              <a:t>Directeur Général de IMPAXIS SECURITIES</a:t>
            </a:r>
          </a:p>
        </p:txBody>
      </p:sp>
      <p:sp>
        <p:nvSpPr>
          <p:cNvPr id="3" name="Espace réservé du numéro de diapositive 2"/>
          <p:cNvSpPr>
            <a:spLocks noGrp="1"/>
          </p:cNvSpPr>
          <p:nvPr>
            <p:ph type="sldNum" sz="quarter" idx="12"/>
          </p:nvPr>
        </p:nvSpPr>
        <p:spPr/>
        <p:txBody>
          <a:bodyPr/>
          <a:lstStyle/>
          <a:p>
            <a:pPr algn="r"/>
            <a:fld id="{256D3EEF-DE4E-429D-8EC4-DDC531AFF587}" type="slidenum">
              <a:rPr kumimoji="0" lang="fr-FR" sz="1000" smtClean="0"/>
              <a:pPr algn="r"/>
              <a:t>2</a:t>
            </a:fld>
            <a:endParaRPr kumimoji="0"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27051" y="404664"/>
            <a:ext cx="2756573" cy="2736304"/>
          </a:xfrm>
          <a:prstGeom prst="rect">
            <a:avLst/>
          </a:prstGeom>
        </p:spPr>
      </p:pic>
    </p:spTree>
    <p:extLst>
      <p:ext uri="{BB962C8B-B14F-4D97-AF65-F5344CB8AC3E}">
        <p14:creationId xmlns:p14="http://schemas.microsoft.com/office/powerpoint/2010/main" val="32131474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IMPAXIS SECURITIES.jpg"/>
          <p:cNvPicPr>
            <a:picLocks noChangeAspect="1"/>
          </p:cNvPicPr>
          <p:nvPr/>
        </p:nvPicPr>
        <p:blipFill>
          <a:blip r:embed="rId2" cstate="print"/>
          <a:stretch>
            <a:fillRect/>
          </a:stretch>
        </p:blipFill>
        <p:spPr>
          <a:xfrm>
            <a:off x="289093" y="620688"/>
            <a:ext cx="8858676" cy="1872000"/>
          </a:xfrm>
          <a:prstGeom prst="rect">
            <a:avLst/>
          </a:prstGeom>
        </p:spPr>
      </p:pic>
      <p:graphicFrame>
        <p:nvGraphicFramePr>
          <p:cNvPr id="4" name="Tableau 3"/>
          <p:cNvGraphicFramePr>
            <a:graphicFrameLocks noGrp="1"/>
          </p:cNvGraphicFramePr>
          <p:nvPr>
            <p:extLst>
              <p:ext uri="{D42A27DB-BD31-4B8C-83A1-F6EECF244321}">
                <p14:modId xmlns:p14="http://schemas.microsoft.com/office/powerpoint/2010/main" val="3873198225"/>
              </p:ext>
            </p:extLst>
          </p:nvPr>
        </p:nvGraphicFramePr>
        <p:xfrm>
          <a:off x="612775" y="4077074"/>
          <a:ext cx="4381500" cy="2622431"/>
        </p:xfrm>
        <a:graphic>
          <a:graphicData uri="http://schemas.openxmlformats.org/drawingml/2006/table">
            <a:tbl>
              <a:tblPr/>
              <a:tblGrid>
                <a:gridCol w="4381500">
                  <a:extLst>
                    <a:ext uri="{9D8B030D-6E8A-4147-A177-3AD203B41FA5}">
                      <a16:colId xmlns:a16="http://schemas.microsoft.com/office/drawing/2014/main" val="2438781507"/>
                    </a:ext>
                  </a:extLst>
                </a:gridCol>
              </a:tblGrid>
              <a:tr h="314325">
                <a:tc>
                  <a:txBody>
                    <a:bodyPr/>
                    <a:lstStyle/>
                    <a:p>
                      <a:pPr algn="just" rtl="0" fontAlgn="b"/>
                      <a:r>
                        <a:rPr lang="fr-FR" sz="2000" b="1" i="0" u="none" strike="noStrike" dirty="0">
                          <a:solidFill>
                            <a:srgbClr val="FF6600"/>
                          </a:solidFill>
                          <a:latin typeface="Arial Narrow"/>
                        </a:rPr>
                        <a:t>Impaxis</a:t>
                      </a:r>
                      <a:r>
                        <a:rPr lang="fr-FR" sz="2000" b="1" i="0" u="none" strike="noStrike" dirty="0">
                          <a:solidFill>
                            <a:srgbClr val="0070C0"/>
                          </a:solidFill>
                          <a:latin typeface="Arial Narrow"/>
                        </a:rPr>
                        <a:t> </a:t>
                      </a:r>
                      <a:r>
                        <a:rPr lang="fr-FR" sz="2000" b="1" i="0" u="none" strike="noStrike" dirty="0">
                          <a:solidFill>
                            <a:srgbClr val="FF6600"/>
                          </a:solidFill>
                          <a:latin typeface="Arial Narrow"/>
                        </a:rPr>
                        <a:t>Securities</a:t>
                      </a:r>
                      <a:r>
                        <a:rPr lang="fr-FR" sz="2000" b="1" i="0" u="none" strike="noStrike" dirty="0">
                          <a:solidFill>
                            <a:srgbClr val="0070C0"/>
                          </a:solidFill>
                          <a:latin typeface="Arial Narrow"/>
                        </a:rPr>
                        <a:t> </a:t>
                      </a:r>
                      <a:r>
                        <a:rPr lang="fr-FR" sz="2000" b="1" i="0" u="none" strike="noStrike" dirty="0">
                          <a:solidFill>
                            <a:srgbClr val="FF6600"/>
                          </a:solidFill>
                          <a:latin typeface="Arial Narrow"/>
                        </a:rPr>
                        <a:t>S.A.</a:t>
                      </a:r>
                    </a:p>
                  </a:txBody>
                  <a:tcPr marL="9525" marR="9525" marT="9525" marB="0" anchor="b">
                    <a:lnL>
                      <a:noFill/>
                    </a:lnL>
                    <a:lnR>
                      <a:noFill/>
                    </a:lnR>
                    <a:lnT>
                      <a:noFill/>
                    </a:lnT>
                    <a:lnB>
                      <a:noFill/>
                    </a:lnB>
                  </a:tcPr>
                </a:tc>
                <a:extLst>
                  <a:ext uri="{0D108BD9-81ED-4DB2-BD59-A6C34878D82A}">
                    <a16:rowId xmlns:a16="http://schemas.microsoft.com/office/drawing/2014/main" val="568565580"/>
                  </a:ext>
                </a:extLst>
              </a:tr>
              <a:tr h="553601">
                <a:tc>
                  <a:txBody>
                    <a:bodyPr/>
                    <a:lstStyle/>
                    <a:p>
                      <a:pPr algn="just" rtl="0" fontAlgn="b"/>
                      <a:r>
                        <a:rPr lang="fr-FR" sz="1600" b="0" i="0" u="none" strike="noStrike" dirty="0">
                          <a:solidFill>
                            <a:srgbClr val="404040"/>
                          </a:solidFill>
                          <a:latin typeface="Arial Narrow"/>
                        </a:rPr>
                        <a:t>Sacré Cœur 3 extension VDN  </a:t>
                      </a:r>
                    </a:p>
                  </a:txBody>
                  <a:tcPr marL="9525" marR="9525" marT="9525" marB="0" anchor="b">
                    <a:lnL>
                      <a:noFill/>
                    </a:lnL>
                    <a:lnR>
                      <a:noFill/>
                    </a:lnR>
                    <a:lnT>
                      <a:noFill/>
                    </a:lnT>
                    <a:lnB>
                      <a:noFill/>
                    </a:lnB>
                  </a:tcPr>
                </a:tc>
                <a:extLst>
                  <a:ext uri="{0D108BD9-81ED-4DB2-BD59-A6C34878D82A}">
                    <a16:rowId xmlns:a16="http://schemas.microsoft.com/office/drawing/2014/main" val="3143233060"/>
                  </a:ext>
                </a:extLst>
              </a:tr>
              <a:tr h="253365">
                <a:tc>
                  <a:txBody>
                    <a:bodyPr/>
                    <a:lstStyle/>
                    <a:p>
                      <a:pPr algn="just" rtl="0" fontAlgn="b"/>
                      <a:r>
                        <a:rPr lang="pt-BR" sz="1600" b="0" i="0" u="none" strike="noStrike" dirty="0">
                          <a:solidFill>
                            <a:srgbClr val="404040"/>
                          </a:solidFill>
                          <a:latin typeface="Arial Narrow"/>
                        </a:rPr>
                        <a:t>N° 10 077 – B.P. 45545</a:t>
                      </a:r>
                    </a:p>
                  </a:txBody>
                  <a:tcPr marL="9525" marR="9525" marT="9525" marB="0" anchor="b">
                    <a:lnL>
                      <a:noFill/>
                    </a:lnL>
                    <a:lnR>
                      <a:noFill/>
                    </a:lnR>
                    <a:lnT>
                      <a:noFill/>
                    </a:lnT>
                    <a:lnB>
                      <a:noFill/>
                    </a:lnB>
                  </a:tcPr>
                </a:tc>
                <a:extLst>
                  <a:ext uri="{0D108BD9-81ED-4DB2-BD59-A6C34878D82A}">
                    <a16:rowId xmlns:a16="http://schemas.microsoft.com/office/drawing/2014/main" val="107895150"/>
                  </a:ext>
                </a:extLst>
              </a:tr>
              <a:tr h="253365">
                <a:tc>
                  <a:txBody>
                    <a:bodyPr/>
                    <a:lstStyle/>
                    <a:p>
                      <a:pPr algn="just" rtl="0" fontAlgn="b"/>
                      <a:r>
                        <a:rPr lang="fr-FR" sz="1600" b="0" i="0" u="none" strike="noStrike" dirty="0">
                          <a:solidFill>
                            <a:srgbClr val="404040"/>
                          </a:solidFill>
                          <a:latin typeface="Arial Narrow"/>
                        </a:rPr>
                        <a:t>Dakar </a:t>
                      </a:r>
                      <a:r>
                        <a:rPr lang="fr-FR" sz="1600" b="0" i="0" u="none" strike="noStrike" dirty="0" err="1">
                          <a:solidFill>
                            <a:srgbClr val="404040"/>
                          </a:solidFill>
                          <a:latin typeface="Arial Narrow"/>
                        </a:rPr>
                        <a:t>Fann</a:t>
                      </a:r>
                      <a:r>
                        <a:rPr lang="fr-FR" sz="1600" b="0" i="0" u="none" strike="noStrike" dirty="0">
                          <a:solidFill>
                            <a:srgbClr val="404040"/>
                          </a:solidFill>
                          <a:latin typeface="Arial Narrow"/>
                        </a:rPr>
                        <a:t> Sénégal  </a:t>
                      </a:r>
                    </a:p>
                  </a:txBody>
                  <a:tcPr marL="9525" marR="9525" marT="9525" marB="0" anchor="b">
                    <a:lnL>
                      <a:noFill/>
                    </a:lnL>
                    <a:lnR>
                      <a:noFill/>
                    </a:lnR>
                    <a:lnT>
                      <a:noFill/>
                    </a:lnT>
                    <a:lnB>
                      <a:noFill/>
                    </a:lnB>
                  </a:tcPr>
                </a:tc>
                <a:extLst>
                  <a:ext uri="{0D108BD9-81ED-4DB2-BD59-A6C34878D82A}">
                    <a16:rowId xmlns:a16="http://schemas.microsoft.com/office/drawing/2014/main" val="2453507795"/>
                  </a:ext>
                </a:extLst>
              </a:tr>
              <a:tr h="253365">
                <a:tc>
                  <a:txBody>
                    <a:bodyPr/>
                    <a:lstStyle/>
                    <a:p>
                      <a:pPr algn="just" rtl="0" fontAlgn="b"/>
                      <a:r>
                        <a:rPr lang="fr-FR" sz="1600" b="0" i="0" u="none" strike="noStrike" dirty="0">
                          <a:solidFill>
                            <a:srgbClr val="404040"/>
                          </a:solidFill>
                          <a:latin typeface="Arial Narrow"/>
                        </a:rPr>
                        <a:t>Tél. :  +221 33 869 31 40 </a:t>
                      </a:r>
                    </a:p>
                  </a:txBody>
                  <a:tcPr marL="9525" marR="9525" marT="9525" marB="0" anchor="b">
                    <a:lnL>
                      <a:noFill/>
                    </a:lnL>
                    <a:lnR>
                      <a:noFill/>
                    </a:lnR>
                    <a:lnT>
                      <a:noFill/>
                    </a:lnT>
                    <a:lnB>
                      <a:noFill/>
                    </a:lnB>
                  </a:tcPr>
                </a:tc>
                <a:extLst>
                  <a:ext uri="{0D108BD9-81ED-4DB2-BD59-A6C34878D82A}">
                    <a16:rowId xmlns:a16="http://schemas.microsoft.com/office/drawing/2014/main" val="2708527421"/>
                  </a:ext>
                </a:extLst>
              </a:tr>
              <a:tr h="253365">
                <a:tc>
                  <a:txBody>
                    <a:bodyPr/>
                    <a:lstStyle/>
                    <a:p>
                      <a:pPr algn="just" rtl="0" fontAlgn="b"/>
                      <a:r>
                        <a:rPr lang="fr-FR" sz="1600" b="0" i="0" u="none" strike="noStrike" dirty="0">
                          <a:solidFill>
                            <a:srgbClr val="404040"/>
                          </a:solidFill>
                          <a:latin typeface="Arial Narrow"/>
                        </a:rPr>
                        <a:t>Fax : +221 33 864 53 41  </a:t>
                      </a:r>
                    </a:p>
                  </a:txBody>
                  <a:tcPr marL="9525" marR="9525" marT="9525" marB="0" anchor="b">
                    <a:lnL>
                      <a:noFill/>
                    </a:lnL>
                    <a:lnR>
                      <a:noFill/>
                    </a:lnR>
                    <a:lnT>
                      <a:noFill/>
                    </a:lnT>
                    <a:lnB>
                      <a:noFill/>
                    </a:lnB>
                  </a:tcPr>
                </a:tc>
                <a:extLst>
                  <a:ext uri="{0D108BD9-81ED-4DB2-BD59-A6C34878D82A}">
                    <a16:rowId xmlns:a16="http://schemas.microsoft.com/office/drawing/2014/main" val="2003421619"/>
                  </a:ext>
                </a:extLst>
              </a:tr>
              <a:tr h="741045">
                <a:tc>
                  <a:txBody>
                    <a:bodyPr/>
                    <a:lstStyle/>
                    <a:p>
                      <a:pPr algn="just" rtl="0" fontAlgn="b"/>
                      <a:r>
                        <a:rPr lang="fr-FR" sz="1600" b="0" i="0" u="none" strike="noStrike" dirty="0">
                          <a:solidFill>
                            <a:srgbClr val="404040"/>
                          </a:solidFill>
                          <a:latin typeface="Arial Narrow"/>
                        </a:rPr>
                        <a:t>Email : </a:t>
                      </a:r>
                      <a:r>
                        <a:rPr lang="fr-FR" sz="1600" b="1" i="0" u="sng" strike="noStrike" dirty="0">
                          <a:solidFill>
                            <a:schemeClr val="accent2"/>
                          </a:solidFill>
                          <a:latin typeface="Arial Narrow"/>
                        </a:rPr>
                        <a:t>serviceclients@impaxis-securities.com</a:t>
                      </a:r>
                    </a:p>
                    <a:p>
                      <a:pPr algn="just" rtl="0" fontAlgn="b"/>
                      <a:r>
                        <a:rPr lang="fr-FR" sz="1600" b="0" i="0" u="none" strike="noStrike" dirty="0">
                          <a:solidFill>
                            <a:srgbClr val="404040"/>
                          </a:solidFill>
                          <a:latin typeface="Arial Narrow"/>
                        </a:rPr>
                        <a:t>Site :</a:t>
                      </a:r>
                      <a:r>
                        <a:rPr lang="fr-FR" sz="1600" b="0" i="0" u="none" strike="noStrike" dirty="0">
                          <a:solidFill>
                            <a:srgbClr val="003399"/>
                          </a:solidFill>
                          <a:latin typeface="Arial Narrow"/>
                        </a:rPr>
                        <a:t> </a:t>
                      </a:r>
                      <a:r>
                        <a:rPr lang="fr-FR" sz="1600" b="1" i="0" u="sng" strike="noStrike" dirty="0">
                          <a:solidFill>
                            <a:schemeClr val="accent2"/>
                          </a:solidFill>
                          <a:latin typeface="Arial Narrow"/>
                        </a:rPr>
                        <a:t>www.impaxis-securities.com</a:t>
                      </a:r>
                      <a:r>
                        <a:rPr lang="fr-FR" sz="1600" b="0" i="0" u="none" strike="noStrike" dirty="0">
                          <a:solidFill>
                            <a:srgbClr val="003399"/>
                          </a:solidFill>
                          <a:latin typeface="Arial Narrow"/>
                        </a:rPr>
                        <a:t> </a:t>
                      </a:r>
                    </a:p>
                    <a:p>
                      <a:pPr algn="just" rtl="0" fontAlgn="b"/>
                      <a:endParaRPr lang="fr-FR" sz="1600" b="0" i="0" u="none" strike="noStrike" dirty="0">
                        <a:solidFill>
                          <a:srgbClr val="404040"/>
                        </a:solidFill>
                        <a:latin typeface="Arial Narrow"/>
                      </a:endParaRPr>
                    </a:p>
                  </a:txBody>
                  <a:tcPr marL="9525" marR="9525" marT="9525" marB="0" anchor="b">
                    <a:lnL>
                      <a:noFill/>
                    </a:lnL>
                    <a:lnR>
                      <a:noFill/>
                    </a:lnR>
                    <a:lnT>
                      <a:noFill/>
                    </a:lnT>
                    <a:lnB>
                      <a:noFill/>
                    </a:lnB>
                  </a:tcPr>
                </a:tc>
                <a:extLst>
                  <a:ext uri="{0D108BD9-81ED-4DB2-BD59-A6C34878D82A}">
                    <a16:rowId xmlns:a16="http://schemas.microsoft.com/office/drawing/2014/main" val="574566946"/>
                  </a:ext>
                </a:extLst>
              </a:tr>
            </a:tbl>
          </a:graphicData>
        </a:graphic>
      </p:graphicFrame>
    </p:spTree>
    <p:extLst>
      <p:ext uri="{BB962C8B-B14F-4D97-AF65-F5344CB8AC3E}">
        <p14:creationId xmlns:p14="http://schemas.microsoft.com/office/powerpoint/2010/main" val="647937368"/>
      </p:ext>
    </p:extLst>
  </p:cSld>
  <p:clrMapOvr>
    <a:masterClrMapping/>
  </p:clrMapOvr>
  <p:transition advTm="3000">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1331640" y="4293096"/>
            <a:ext cx="7488832" cy="2088232"/>
          </a:xfrm>
          <a:prstGeom prst="rect">
            <a:avLst/>
          </a:prstGeom>
          <a:solidFill>
            <a:schemeClr val="bg1">
              <a:lumMod val="95000"/>
            </a:schemeClr>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50000"/>
              </a:lnSpc>
            </a:pPr>
            <a:r>
              <a:rPr lang="fr-FR" sz="1200" dirty="0">
                <a:solidFill>
                  <a:schemeClr val="tx1"/>
                </a:solidFill>
                <a:latin typeface="Arial" pitchFamily="34" charset="0"/>
                <a:cs typeface="Arial" pitchFamily="34" charset="0"/>
              </a:rPr>
              <a:t>Nous assistons nos clients qui le souhaitent dans la mise en place d’Organismes de Placement Collectif en Valeurs Mobilières (OPCVM), qu’il s’agisse de Fonds Communs de Placement (FCP) ou de Sociétés d’Investissement à Capital Variable (SICAV).</a:t>
            </a:r>
          </a:p>
          <a:p>
            <a:pPr>
              <a:lnSpc>
                <a:spcPct val="150000"/>
              </a:lnSpc>
            </a:pPr>
            <a:r>
              <a:rPr lang="fr-FR" sz="1200" dirty="0">
                <a:solidFill>
                  <a:schemeClr val="tx1"/>
                </a:solidFill>
                <a:latin typeface="Arial" pitchFamily="34" charset="0"/>
                <a:cs typeface="Arial" pitchFamily="34" charset="0"/>
              </a:rPr>
              <a:t>Notre agrément nous permet d’exercer les fonctions de teneur de compte et conservateur des actifs, d’administrateur des parts mais aussi d’assurer les missions de contrôle de la régularité et de la conformité des opérations des OPCVM.</a:t>
            </a:r>
          </a:p>
        </p:txBody>
      </p:sp>
      <p:sp>
        <p:nvSpPr>
          <p:cNvPr id="26" name="Rectangle 25"/>
          <p:cNvSpPr/>
          <p:nvPr/>
        </p:nvSpPr>
        <p:spPr>
          <a:xfrm>
            <a:off x="71406" y="1603044"/>
            <a:ext cx="1188226" cy="2618044"/>
          </a:xfrm>
          <a:prstGeom prst="rect">
            <a:avLst/>
          </a:prstGeom>
          <a:solidFill>
            <a:schemeClr val="tx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68275" indent="-168275" algn="ctr" eaLnBrk="0" fontAlgn="auto" hangingPunct="0">
              <a:lnSpc>
                <a:spcPct val="120000"/>
              </a:lnSpc>
              <a:spcBef>
                <a:spcPts val="300"/>
              </a:spcBef>
              <a:spcAft>
                <a:spcPts val="300"/>
              </a:spcAft>
              <a:buClr>
                <a:srgbClr val="C00000"/>
              </a:buClr>
              <a:tabLst>
                <a:tab pos="2803525" algn="l"/>
              </a:tabLst>
              <a:defRPr/>
            </a:pPr>
            <a:r>
              <a:rPr lang="en-US" sz="1200" b="1" dirty="0" err="1">
                <a:solidFill>
                  <a:schemeClr val="bg1"/>
                </a:solidFill>
                <a:latin typeface="Arial" pitchFamily="34" charset="0"/>
                <a:cs typeface="Arial" pitchFamily="34" charset="0"/>
              </a:rPr>
              <a:t>Définition</a:t>
            </a:r>
            <a:endParaRPr lang="en-US" sz="1200" b="1" dirty="0">
              <a:solidFill>
                <a:schemeClr val="bg1"/>
              </a:solidFill>
              <a:latin typeface="Arial" pitchFamily="34" charset="0"/>
              <a:cs typeface="Arial" pitchFamily="34" charset="0"/>
            </a:endParaRPr>
          </a:p>
        </p:txBody>
      </p:sp>
      <p:sp>
        <p:nvSpPr>
          <p:cNvPr id="10" name="Title 1"/>
          <p:cNvSpPr txBox="1">
            <a:spLocks/>
          </p:cNvSpPr>
          <p:nvPr/>
        </p:nvSpPr>
        <p:spPr>
          <a:xfrm>
            <a:off x="0" y="0"/>
            <a:ext cx="9144000" cy="548680"/>
          </a:xfrm>
          <a:prstGeom prst="rect">
            <a:avLst/>
          </a:prstGeom>
          <a:solidFill>
            <a:schemeClr val="accent1">
              <a:lumMod val="75000"/>
            </a:schemeClr>
          </a:solidFill>
        </p:spPr>
        <p:txBody>
          <a:bodyPr vert="horz" anchor="ctr">
            <a:normAutofit/>
          </a:bodyPr>
          <a:lstStyle/>
          <a:p>
            <a:pPr>
              <a:spcBef>
                <a:spcPct val="0"/>
              </a:spcBef>
              <a:defRPr/>
            </a:pPr>
            <a:r>
              <a:rPr lang="fr-FR" sz="2400" b="1" dirty="0">
                <a:solidFill>
                  <a:schemeClr val="bg1"/>
                </a:solidFill>
                <a:latin typeface="Arial" pitchFamily="34" charset="0"/>
                <a:cs typeface="Arial" pitchFamily="34" charset="0"/>
              </a:rPr>
              <a:t>Gestion de l’épargne collective : les OPCVM </a:t>
            </a:r>
          </a:p>
        </p:txBody>
      </p:sp>
      <p:sp>
        <p:nvSpPr>
          <p:cNvPr id="11" name="Espace réservé du numéro de diapositive 4"/>
          <p:cNvSpPr txBox="1">
            <a:spLocks/>
          </p:cNvSpPr>
          <p:nvPr/>
        </p:nvSpPr>
        <p:spPr>
          <a:xfrm>
            <a:off x="71406" y="1285860"/>
            <a:ext cx="533400" cy="244476"/>
          </a:xfrm>
          <a:prstGeom prst="rect">
            <a:avLst/>
          </a:prstGeom>
        </p:spPr>
        <p:txBody>
          <a:bodyPr vert="horz"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16A8348-B9D9-4363-A16B-14BCB1A679A1}" type="slidenum">
              <a:rPr kumimoji="0" lang="fr-FR" sz="1400" b="1" i="0" u="none" strike="noStrike" kern="1200" cap="none" spc="0" normalizeH="0" baseline="0" noProof="0" smtClean="0">
                <a:ln>
                  <a:noFill/>
                </a:ln>
                <a:solidFill>
                  <a:srgbClr val="FFFFFF"/>
                </a:solidFill>
                <a:effectLst/>
                <a:uLnTx/>
                <a:uFillTx/>
                <a:latin typeface="Arial" pitchFamily="34" charset="0"/>
                <a:ea typeface="+mn-ea"/>
                <a:cs typeface="Arial"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fr-FR" sz="1400" b="1" i="0" u="none" strike="noStrike" kern="1200" cap="none" spc="0" normalizeH="0" baseline="0" noProof="0" dirty="0">
              <a:ln>
                <a:noFill/>
              </a:ln>
              <a:solidFill>
                <a:srgbClr val="FFFFFF"/>
              </a:solidFill>
              <a:effectLst/>
              <a:uLnTx/>
              <a:uFillTx/>
              <a:latin typeface="Arial" pitchFamily="34" charset="0"/>
              <a:ea typeface="+mn-ea"/>
              <a:cs typeface="Arial" pitchFamily="34" charset="0"/>
            </a:endParaRPr>
          </a:p>
        </p:txBody>
      </p:sp>
      <p:sp>
        <p:nvSpPr>
          <p:cNvPr id="6" name="Rectangle 5"/>
          <p:cNvSpPr/>
          <p:nvPr/>
        </p:nvSpPr>
        <p:spPr>
          <a:xfrm>
            <a:off x="107504" y="4293096"/>
            <a:ext cx="1152128" cy="2041980"/>
          </a:xfrm>
          <a:prstGeom prst="rect">
            <a:avLst/>
          </a:prstGeom>
          <a:solidFill>
            <a:schemeClr val="accent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68275" indent="-168275" algn="ctr" eaLnBrk="0" hangingPunct="0">
              <a:lnSpc>
                <a:spcPct val="120000"/>
              </a:lnSpc>
              <a:spcBef>
                <a:spcPts val="300"/>
              </a:spcBef>
              <a:spcAft>
                <a:spcPts val="300"/>
              </a:spcAft>
              <a:buClr>
                <a:srgbClr val="C00000"/>
              </a:buClr>
              <a:tabLst>
                <a:tab pos="2803525" algn="l"/>
              </a:tabLst>
              <a:defRPr/>
            </a:pPr>
            <a:r>
              <a:rPr lang="en-US" sz="1200" b="1" dirty="0" err="1">
                <a:solidFill>
                  <a:schemeClr val="bg1"/>
                </a:solidFill>
                <a:latin typeface="Arial" pitchFamily="34" charset="0"/>
                <a:cs typeface="Arial" pitchFamily="34" charset="0"/>
              </a:rPr>
              <a:t>Mise</a:t>
            </a:r>
            <a:r>
              <a:rPr lang="en-US" sz="1200" b="1" dirty="0">
                <a:solidFill>
                  <a:schemeClr val="bg1"/>
                </a:solidFill>
                <a:latin typeface="Arial" pitchFamily="34" charset="0"/>
                <a:cs typeface="Arial" pitchFamily="34" charset="0"/>
              </a:rPr>
              <a:t> en place </a:t>
            </a:r>
            <a:r>
              <a:rPr lang="en-US" sz="1200" b="1" dirty="0" err="1">
                <a:solidFill>
                  <a:schemeClr val="bg1"/>
                </a:solidFill>
                <a:latin typeface="Arial" pitchFamily="34" charset="0"/>
                <a:cs typeface="Arial" pitchFamily="34" charset="0"/>
              </a:rPr>
              <a:t>d’OPCVM</a:t>
            </a:r>
            <a:endParaRPr lang="en-US" sz="1200" b="1" dirty="0">
              <a:solidFill>
                <a:schemeClr val="bg1"/>
              </a:solidFill>
              <a:latin typeface="Arial" pitchFamily="34" charset="0"/>
              <a:cs typeface="Arial" pitchFamily="34" charset="0"/>
            </a:endParaRPr>
          </a:p>
          <a:p>
            <a:pPr marL="168275" indent="-168275" algn="ctr" eaLnBrk="0" fontAlgn="auto" hangingPunct="0">
              <a:lnSpc>
                <a:spcPct val="120000"/>
              </a:lnSpc>
              <a:spcBef>
                <a:spcPts val="300"/>
              </a:spcBef>
              <a:spcAft>
                <a:spcPts val="300"/>
              </a:spcAft>
              <a:buClr>
                <a:srgbClr val="C00000"/>
              </a:buClr>
              <a:tabLst>
                <a:tab pos="2803525" algn="l"/>
              </a:tabLst>
              <a:defRPr/>
            </a:pPr>
            <a:endParaRPr lang="en-US" sz="1200" b="1" dirty="0">
              <a:solidFill>
                <a:schemeClr val="bg1"/>
              </a:solidFill>
            </a:endParaRPr>
          </a:p>
        </p:txBody>
      </p:sp>
      <p:sp>
        <p:nvSpPr>
          <p:cNvPr id="7" name="Rectangle 6"/>
          <p:cNvSpPr/>
          <p:nvPr/>
        </p:nvSpPr>
        <p:spPr>
          <a:xfrm>
            <a:off x="1331640" y="1628800"/>
            <a:ext cx="7466554" cy="2592288"/>
          </a:xfrm>
          <a:prstGeom prst="rect">
            <a:avLst/>
          </a:prstGeom>
          <a:solidFill>
            <a:schemeClr val="bg1">
              <a:lumMod val="95000"/>
            </a:schemeClr>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hangingPunct="0">
              <a:lnSpc>
                <a:spcPct val="150000"/>
              </a:lnSpc>
              <a:spcBef>
                <a:spcPts val="300"/>
              </a:spcBef>
              <a:spcAft>
                <a:spcPts val="300"/>
              </a:spcAft>
              <a:buClr>
                <a:srgbClr val="003399"/>
              </a:buClr>
              <a:tabLst>
                <a:tab pos="2803525" algn="l"/>
              </a:tabLst>
              <a:defRPr/>
            </a:pPr>
            <a:r>
              <a:rPr lang="en-GB" sz="1200" dirty="0">
                <a:solidFill>
                  <a:schemeClr val="tx1"/>
                </a:solidFill>
                <a:latin typeface="Arial" pitchFamily="34" charset="0"/>
                <a:cs typeface="Arial" pitchFamily="34" charset="0"/>
              </a:rPr>
              <a:t>Un </a:t>
            </a:r>
            <a:r>
              <a:rPr lang="en-GB" sz="1200" dirty="0" err="1">
                <a:solidFill>
                  <a:schemeClr val="tx1"/>
                </a:solidFill>
                <a:latin typeface="Arial" pitchFamily="34" charset="0"/>
                <a:cs typeface="Arial" pitchFamily="34" charset="0"/>
              </a:rPr>
              <a:t>Organisme</a:t>
            </a:r>
            <a:r>
              <a:rPr lang="en-GB" sz="1200" dirty="0">
                <a:solidFill>
                  <a:schemeClr val="tx1"/>
                </a:solidFill>
                <a:latin typeface="Arial" pitchFamily="34" charset="0"/>
                <a:cs typeface="Arial" pitchFamily="34" charset="0"/>
              </a:rPr>
              <a:t> de Placement </a:t>
            </a:r>
            <a:r>
              <a:rPr lang="en-GB" sz="1200" dirty="0" err="1">
                <a:solidFill>
                  <a:schemeClr val="tx1"/>
                </a:solidFill>
                <a:latin typeface="Arial" pitchFamily="34" charset="0"/>
                <a:cs typeface="Arial" pitchFamily="34" charset="0"/>
              </a:rPr>
              <a:t>Collectif</a:t>
            </a:r>
            <a:r>
              <a:rPr lang="en-GB" sz="1200" dirty="0">
                <a:solidFill>
                  <a:schemeClr val="tx1"/>
                </a:solidFill>
                <a:latin typeface="Arial" pitchFamily="34" charset="0"/>
                <a:cs typeface="Arial" pitchFamily="34" charset="0"/>
              </a:rPr>
              <a:t> en </a:t>
            </a:r>
            <a:r>
              <a:rPr lang="en-GB" sz="1200" dirty="0" err="1">
                <a:solidFill>
                  <a:schemeClr val="tx1"/>
                </a:solidFill>
                <a:latin typeface="Arial" pitchFamily="34" charset="0"/>
                <a:cs typeface="Arial" pitchFamily="34" charset="0"/>
              </a:rPr>
              <a:t>Valeurs</a:t>
            </a:r>
            <a:r>
              <a:rPr lang="en-GB" sz="1200" dirty="0">
                <a:solidFill>
                  <a:schemeClr val="tx1"/>
                </a:solidFill>
                <a:latin typeface="Arial" pitchFamily="34" charset="0"/>
                <a:cs typeface="Arial" pitchFamily="34" charset="0"/>
              </a:rPr>
              <a:t> </a:t>
            </a:r>
            <a:r>
              <a:rPr lang="en-GB" sz="1200" dirty="0" err="1">
                <a:solidFill>
                  <a:schemeClr val="tx1"/>
                </a:solidFill>
                <a:latin typeface="Arial" pitchFamily="34" charset="0"/>
                <a:cs typeface="Arial" pitchFamily="34" charset="0"/>
              </a:rPr>
              <a:t>Mobilières</a:t>
            </a:r>
            <a:r>
              <a:rPr lang="en-GB" sz="1200" dirty="0">
                <a:solidFill>
                  <a:schemeClr val="tx1"/>
                </a:solidFill>
                <a:latin typeface="Arial" pitchFamily="34" charset="0"/>
                <a:cs typeface="Arial" pitchFamily="34" charset="0"/>
              </a:rPr>
              <a:t> (OPCVM) </a:t>
            </a:r>
            <a:r>
              <a:rPr lang="en-GB" sz="1200" dirty="0" err="1">
                <a:solidFill>
                  <a:schemeClr val="tx1"/>
                </a:solidFill>
                <a:latin typeface="Arial" pitchFamily="34" charset="0"/>
                <a:cs typeface="Arial" pitchFamily="34" charset="0"/>
              </a:rPr>
              <a:t>est</a:t>
            </a:r>
            <a:r>
              <a:rPr lang="en-GB" sz="1200" dirty="0">
                <a:solidFill>
                  <a:schemeClr val="tx1"/>
                </a:solidFill>
                <a:latin typeface="Arial" pitchFamily="34" charset="0"/>
                <a:cs typeface="Arial" pitchFamily="34" charset="0"/>
              </a:rPr>
              <a:t> un </a:t>
            </a:r>
            <a:r>
              <a:rPr lang="en-GB" sz="1200" dirty="0" err="1">
                <a:solidFill>
                  <a:schemeClr val="tx1"/>
                </a:solidFill>
                <a:latin typeface="Arial" pitchFamily="34" charset="0"/>
                <a:cs typeface="Arial" pitchFamily="34" charset="0"/>
              </a:rPr>
              <a:t>organisme</a:t>
            </a:r>
            <a:r>
              <a:rPr lang="en-GB" sz="1200" dirty="0">
                <a:solidFill>
                  <a:schemeClr val="tx1"/>
                </a:solidFill>
                <a:latin typeface="Arial" pitchFamily="34" charset="0"/>
                <a:cs typeface="Arial" pitchFamily="34" charset="0"/>
              </a:rPr>
              <a:t> financier qui </a:t>
            </a:r>
            <a:r>
              <a:rPr lang="en-GB" sz="1200" dirty="0" err="1">
                <a:solidFill>
                  <a:schemeClr val="tx1"/>
                </a:solidFill>
                <a:latin typeface="Arial" pitchFamily="34" charset="0"/>
                <a:cs typeface="Arial" pitchFamily="34" charset="0"/>
              </a:rPr>
              <a:t>collecte</a:t>
            </a:r>
            <a:r>
              <a:rPr lang="en-GB" sz="1200" dirty="0">
                <a:solidFill>
                  <a:schemeClr val="tx1"/>
                </a:solidFill>
                <a:latin typeface="Arial" pitchFamily="34" charset="0"/>
                <a:cs typeface="Arial" pitchFamily="34" charset="0"/>
              </a:rPr>
              <a:t> </a:t>
            </a:r>
            <a:r>
              <a:rPr lang="en-GB" sz="1200" dirty="0" err="1">
                <a:solidFill>
                  <a:schemeClr val="tx1"/>
                </a:solidFill>
                <a:latin typeface="Arial" pitchFamily="34" charset="0"/>
                <a:cs typeface="Arial" pitchFamily="34" charset="0"/>
              </a:rPr>
              <a:t>l’épargne</a:t>
            </a:r>
            <a:r>
              <a:rPr lang="en-GB" sz="1200" dirty="0">
                <a:solidFill>
                  <a:schemeClr val="tx1"/>
                </a:solidFill>
                <a:latin typeface="Arial" pitchFamily="34" charset="0"/>
                <a:cs typeface="Arial" pitchFamily="34" charset="0"/>
              </a:rPr>
              <a:t> de </a:t>
            </a:r>
            <a:r>
              <a:rPr lang="en-GB" sz="1200" dirty="0" err="1">
                <a:solidFill>
                  <a:schemeClr val="tx1"/>
                </a:solidFill>
                <a:latin typeface="Arial" pitchFamily="34" charset="0"/>
                <a:cs typeface="Arial" pitchFamily="34" charset="0"/>
              </a:rPr>
              <a:t>différentes</a:t>
            </a:r>
            <a:r>
              <a:rPr lang="en-GB" sz="1200" dirty="0">
                <a:solidFill>
                  <a:schemeClr val="tx1"/>
                </a:solidFill>
                <a:latin typeface="Arial" pitchFamily="34" charset="0"/>
                <a:cs typeface="Arial" pitchFamily="34" charset="0"/>
              </a:rPr>
              <a:t> </a:t>
            </a:r>
            <a:r>
              <a:rPr lang="en-GB" sz="1200" dirty="0" err="1">
                <a:solidFill>
                  <a:schemeClr val="tx1"/>
                </a:solidFill>
                <a:latin typeface="Arial" pitchFamily="34" charset="0"/>
                <a:cs typeface="Arial" pitchFamily="34" charset="0"/>
              </a:rPr>
              <a:t>personnes</a:t>
            </a:r>
            <a:r>
              <a:rPr lang="en-GB" sz="1200" dirty="0">
                <a:solidFill>
                  <a:schemeClr val="tx1"/>
                </a:solidFill>
                <a:latin typeface="Arial" pitchFamily="34" charset="0"/>
                <a:cs typeface="Arial" pitchFamily="34" charset="0"/>
              </a:rPr>
              <a:t> pour </a:t>
            </a:r>
            <a:r>
              <a:rPr lang="en-GB" sz="1200" dirty="0" err="1">
                <a:solidFill>
                  <a:schemeClr val="tx1"/>
                </a:solidFill>
                <a:latin typeface="Arial" pitchFamily="34" charset="0"/>
                <a:cs typeface="Arial" pitchFamily="34" charset="0"/>
              </a:rPr>
              <a:t>constituer</a:t>
            </a:r>
            <a:r>
              <a:rPr lang="en-GB" sz="1200" dirty="0">
                <a:solidFill>
                  <a:schemeClr val="tx1"/>
                </a:solidFill>
                <a:latin typeface="Arial" pitchFamily="34" charset="0"/>
                <a:cs typeface="Arial" pitchFamily="34" charset="0"/>
              </a:rPr>
              <a:t> un </a:t>
            </a:r>
            <a:r>
              <a:rPr lang="en-GB" sz="1200" dirty="0" err="1">
                <a:solidFill>
                  <a:schemeClr val="tx1"/>
                </a:solidFill>
                <a:latin typeface="Arial" pitchFamily="34" charset="0"/>
                <a:cs typeface="Arial" pitchFamily="34" charset="0"/>
              </a:rPr>
              <a:t>portefeuille</a:t>
            </a:r>
            <a:r>
              <a:rPr lang="en-GB" sz="1200" dirty="0">
                <a:solidFill>
                  <a:schemeClr val="tx1"/>
                </a:solidFill>
                <a:latin typeface="Arial" pitchFamily="34" charset="0"/>
                <a:cs typeface="Arial" pitchFamily="34" charset="0"/>
              </a:rPr>
              <a:t> de </a:t>
            </a:r>
            <a:r>
              <a:rPr lang="en-GB" sz="1200" dirty="0" err="1">
                <a:solidFill>
                  <a:schemeClr val="tx1"/>
                </a:solidFill>
                <a:latin typeface="Arial" pitchFamily="34" charset="0"/>
                <a:cs typeface="Arial" pitchFamily="34" charset="0"/>
              </a:rPr>
              <a:t>valeurs</a:t>
            </a:r>
            <a:r>
              <a:rPr lang="en-GB" sz="1200" dirty="0">
                <a:solidFill>
                  <a:schemeClr val="tx1"/>
                </a:solidFill>
                <a:latin typeface="Arial" pitchFamily="34" charset="0"/>
                <a:cs typeface="Arial" pitchFamily="34" charset="0"/>
              </a:rPr>
              <a:t> </a:t>
            </a:r>
            <a:r>
              <a:rPr lang="en-GB" sz="1200" dirty="0" err="1">
                <a:solidFill>
                  <a:schemeClr val="tx1"/>
                </a:solidFill>
                <a:latin typeface="Arial" pitchFamily="34" charset="0"/>
                <a:cs typeface="Arial" pitchFamily="34" charset="0"/>
              </a:rPr>
              <a:t>mobilières</a:t>
            </a:r>
            <a:endParaRPr lang="en-GB" sz="1200" dirty="0">
              <a:solidFill>
                <a:schemeClr val="tx1"/>
              </a:solidFill>
              <a:latin typeface="Arial" pitchFamily="34" charset="0"/>
              <a:cs typeface="Arial" pitchFamily="34" charset="0"/>
            </a:endParaRPr>
          </a:p>
          <a:p>
            <a:pPr eaLnBrk="0" hangingPunct="0">
              <a:lnSpc>
                <a:spcPct val="150000"/>
              </a:lnSpc>
              <a:spcBef>
                <a:spcPts val="300"/>
              </a:spcBef>
              <a:spcAft>
                <a:spcPts val="300"/>
              </a:spcAft>
              <a:buClr>
                <a:srgbClr val="003399"/>
              </a:buClr>
              <a:tabLst>
                <a:tab pos="2803525" algn="l"/>
              </a:tabLst>
              <a:defRPr/>
            </a:pPr>
            <a:r>
              <a:rPr lang="en-GB" sz="1200" dirty="0" err="1">
                <a:solidFill>
                  <a:schemeClr val="tx1"/>
                </a:solidFill>
                <a:latin typeface="Arial" pitchFamily="34" charset="0"/>
                <a:cs typeface="Arial" pitchFamily="34" charset="0"/>
              </a:rPr>
              <a:t>Cette</a:t>
            </a:r>
            <a:r>
              <a:rPr lang="en-GB" sz="1200" dirty="0">
                <a:solidFill>
                  <a:schemeClr val="tx1"/>
                </a:solidFill>
                <a:latin typeface="Arial" pitchFamily="34" charset="0"/>
                <a:cs typeface="Arial" pitchFamily="34" charset="0"/>
              </a:rPr>
              <a:t> </a:t>
            </a:r>
            <a:r>
              <a:rPr lang="en-GB" sz="1200" dirty="0" err="1">
                <a:solidFill>
                  <a:schemeClr val="tx1"/>
                </a:solidFill>
                <a:latin typeface="Arial" pitchFamily="34" charset="0"/>
                <a:cs typeface="Arial" pitchFamily="34" charset="0"/>
              </a:rPr>
              <a:t>épargne</a:t>
            </a:r>
            <a:r>
              <a:rPr lang="en-GB" sz="1200" dirty="0">
                <a:solidFill>
                  <a:schemeClr val="tx1"/>
                </a:solidFill>
                <a:latin typeface="Arial" pitchFamily="34" charset="0"/>
                <a:cs typeface="Arial" pitchFamily="34" charset="0"/>
              </a:rPr>
              <a:t> </a:t>
            </a:r>
            <a:r>
              <a:rPr lang="en-GB" sz="1200" dirty="0" err="1">
                <a:solidFill>
                  <a:schemeClr val="tx1"/>
                </a:solidFill>
                <a:latin typeface="Arial" pitchFamily="34" charset="0"/>
                <a:cs typeface="Arial" pitchFamily="34" charset="0"/>
              </a:rPr>
              <a:t>est</a:t>
            </a:r>
            <a:r>
              <a:rPr lang="en-GB" sz="1200" dirty="0">
                <a:solidFill>
                  <a:schemeClr val="tx1"/>
                </a:solidFill>
                <a:latin typeface="Arial" pitchFamily="34" charset="0"/>
                <a:cs typeface="Arial" pitchFamily="34" charset="0"/>
              </a:rPr>
              <a:t> </a:t>
            </a:r>
            <a:r>
              <a:rPr lang="en-GB" sz="1200" dirty="0" err="1">
                <a:solidFill>
                  <a:schemeClr val="tx1"/>
                </a:solidFill>
                <a:latin typeface="Arial" pitchFamily="34" charset="0"/>
                <a:cs typeface="Arial" pitchFamily="34" charset="0"/>
              </a:rPr>
              <a:t>ensuite</a:t>
            </a:r>
            <a:r>
              <a:rPr lang="en-GB" sz="1200" dirty="0">
                <a:solidFill>
                  <a:schemeClr val="tx1"/>
                </a:solidFill>
                <a:latin typeface="Arial" pitchFamily="34" charset="0"/>
                <a:cs typeface="Arial" pitchFamily="34" charset="0"/>
              </a:rPr>
              <a:t> </a:t>
            </a:r>
            <a:r>
              <a:rPr lang="en-GB" sz="1200" dirty="0" err="1">
                <a:solidFill>
                  <a:schemeClr val="tx1"/>
                </a:solidFill>
                <a:latin typeface="Arial" pitchFamily="34" charset="0"/>
                <a:cs typeface="Arial" pitchFamily="34" charset="0"/>
              </a:rPr>
              <a:t>investie</a:t>
            </a:r>
            <a:r>
              <a:rPr lang="en-GB" sz="1200" dirty="0">
                <a:solidFill>
                  <a:schemeClr val="tx1"/>
                </a:solidFill>
                <a:latin typeface="Arial" pitchFamily="34" charset="0"/>
                <a:cs typeface="Arial" pitchFamily="34" charset="0"/>
              </a:rPr>
              <a:t> </a:t>
            </a:r>
            <a:r>
              <a:rPr lang="en-GB" sz="1200" dirty="0" err="1">
                <a:solidFill>
                  <a:schemeClr val="tx1"/>
                </a:solidFill>
                <a:latin typeface="Arial" pitchFamily="34" charset="0"/>
                <a:cs typeface="Arial" pitchFamily="34" charset="0"/>
              </a:rPr>
              <a:t>dans</a:t>
            </a:r>
            <a:r>
              <a:rPr lang="en-GB" sz="1200" dirty="0">
                <a:solidFill>
                  <a:schemeClr val="tx1"/>
                </a:solidFill>
                <a:latin typeface="Arial" pitchFamily="34" charset="0"/>
                <a:cs typeface="Arial" pitchFamily="34" charset="0"/>
              </a:rPr>
              <a:t> </a:t>
            </a:r>
            <a:r>
              <a:rPr lang="en-GB" sz="1200" dirty="0" err="1">
                <a:solidFill>
                  <a:schemeClr val="tx1"/>
                </a:solidFill>
                <a:latin typeface="Arial" pitchFamily="34" charset="0"/>
                <a:cs typeface="Arial" pitchFamily="34" charset="0"/>
              </a:rPr>
              <a:t>différents</a:t>
            </a:r>
            <a:r>
              <a:rPr lang="en-GB" sz="1200" dirty="0">
                <a:solidFill>
                  <a:schemeClr val="tx1"/>
                </a:solidFill>
                <a:latin typeface="Arial" pitchFamily="34" charset="0"/>
                <a:cs typeface="Arial" pitchFamily="34" charset="0"/>
              </a:rPr>
              <a:t> instruments financiers (actions, obligations...) </a:t>
            </a:r>
            <a:r>
              <a:rPr lang="en-GB" sz="1200" dirty="0" err="1">
                <a:solidFill>
                  <a:schemeClr val="tx1"/>
                </a:solidFill>
                <a:latin typeface="Arial" pitchFamily="34" charset="0"/>
                <a:cs typeface="Arial" pitchFamily="34" charset="0"/>
              </a:rPr>
              <a:t>selon</a:t>
            </a:r>
            <a:r>
              <a:rPr lang="en-GB" sz="1200" dirty="0">
                <a:solidFill>
                  <a:schemeClr val="tx1"/>
                </a:solidFill>
                <a:latin typeface="Arial" pitchFamily="34" charset="0"/>
                <a:cs typeface="Arial" pitchFamily="34" charset="0"/>
              </a:rPr>
              <a:t> la </a:t>
            </a:r>
            <a:r>
              <a:rPr lang="en-GB" sz="1200" dirty="0" err="1">
                <a:solidFill>
                  <a:schemeClr val="tx1"/>
                </a:solidFill>
                <a:latin typeface="Arial" pitchFamily="34" charset="0"/>
                <a:cs typeface="Arial" pitchFamily="34" charset="0"/>
              </a:rPr>
              <a:t>stratégie</a:t>
            </a:r>
            <a:r>
              <a:rPr lang="en-GB" sz="1200" dirty="0">
                <a:solidFill>
                  <a:schemeClr val="tx1"/>
                </a:solidFill>
                <a:latin typeface="Arial" pitchFamily="34" charset="0"/>
                <a:cs typeface="Arial" pitchFamily="34" charset="0"/>
              </a:rPr>
              <a:t> </a:t>
            </a:r>
            <a:r>
              <a:rPr lang="en-GB" sz="1200" dirty="0" err="1">
                <a:solidFill>
                  <a:schemeClr val="tx1"/>
                </a:solidFill>
                <a:latin typeface="Arial" pitchFamily="34" charset="0"/>
                <a:cs typeface="Arial" pitchFamily="34" charset="0"/>
              </a:rPr>
              <a:t>d’investissement</a:t>
            </a:r>
            <a:r>
              <a:rPr lang="en-GB" sz="1200" dirty="0">
                <a:solidFill>
                  <a:schemeClr val="tx1"/>
                </a:solidFill>
                <a:latin typeface="Arial" pitchFamily="34" charset="0"/>
                <a:cs typeface="Arial" pitchFamily="34" charset="0"/>
              </a:rPr>
              <a:t> de </a:t>
            </a:r>
            <a:r>
              <a:rPr lang="en-GB" sz="1200" dirty="0" err="1">
                <a:solidFill>
                  <a:schemeClr val="tx1"/>
                </a:solidFill>
                <a:latin typeface="Arial" pitchFamily="34" charset="0"/>
                <a:cs typeface="Arial" pitchFamily="34" charset="0"/>
              </a:rPr>
              <a:t>l’OPCVM</a:t>
            </a:r>
            <a:endParaRPr lang="en-GB" sz="1200" dirty="0">
              <a:solidFill>
                <a:schemeClr val="tx1"/>
              </a:solidFill>
              <a:latin typeface="Arial" pitchFamily="34" charset="0"/>
              <a:cs typeface="Arial" pitchFamily="34" charset="0"/>
            </a:endParaRPr>
          </a:p>
          <a:p>
            <a:pPr>
              <a:buSzPct val="100000"/>
            </a:pPr>
            <a:r>
              <a:rPr lang="fr-FR" sz="1200" dirty="0">
                <a:solidFill>
                  <a:schemeClr val="tx1"/>
                </a:solidFill>
                <a:latin typeface="Arial" pitchFamily="34" charset="0"/>
                <a:cs typeface="Arial" pitchFamily="34" charset="0"/>
              </a:rPr>
              <a:t>Il existe deux types d’OPCVM qui se différencient par leur forme juridique :</a:t>
            </a:r>
          </a:p>
          <a:p>
            <a:pPr>
              <a:buSzPct val="100000"/>
              <a:buFontTx/>
              <a:buChar char="-"/>
            </a:pPr>
            <a:r>
              <a:rPr lang="fr-FR" sz="1200" dirty="0">
                <a:solidFill>
                  <a:schemeClr val="tx1"/>
                </a:solidFill>
                <a:latin typeface="Arial" pitchFamily="34" charset="0"/>
                <a:cs typeface="Arial" pitchFamily="34" charset="0"/>
              </a:rPr>
              <a:t> Les Sociétés d’Investissement à Capital Variable (SICAV) : les propriétaires de SICAV sont des actionnaires</a:t>
            </a:r>
          </a:p>
          <a:p>
            <a:pPr>
              <a:buSzPct val="100000"/>
              <a:buFontTx/>
              <a:buChar char="-"/>
            </a:pPr>
            <a:endParaRPr lang="fr-FR" sz="1200" dirty="0">
              <a:solidFill>
                <a:schemeClr val="tx1"/>
              </a:solidFill>
              <a:latin typeface="Arial" pitchFamily="34" charset="0"/>
              <a:cs typeface="Arial" pitchFamily="34" charset="0"/>
            </a:endParaRPr>
          </a:p>
          <a:p>
            <a:pPr>
              <a:buSzPct val="100000"/>
              <a:buFontTx/>
              <a:buChar char="-"/>
            </a:pPr>
            <a:r>
              <a:rPr lang="fr-FR" sz="1200" dirty="0">
                <a:solidFill>
                  <a:schemeClr val="tx1"/>
                </a:solidFill>
                <a:latin typeface="Arial" pitchFamily="34" charset="0"/>
                <a:cs typeface="Arial" pitchFamily="34" charset="0"/>
              </a:rPr>
              <a:t> Les Fonds Communs de Placement (FCP) : les acquéreurs de FCP sont des porteurs de parts</a:t>
            </a:r>
          </a:p>
          <a:p>
            <a:pPr>
              <a:buSzPct val="100000"/>
              <a:buFontTx/>
              <a:buChar char="-"/>
            </a:pPr>
            <a:endParaRPr lang="fr-FR" sz="1200" dirty="0">
              <a:solidFill>
                <a:schemeClr val="tx1"/>
              </a:solidFill>
              <a:latin typeface="Arial" pitchFamily="34" charset="0"/>
              <a:cs typeface="Arial" pitchFamily="34" charset="0"/>
            </a:endParaRPr>
          </a:p>
          <a:p>
            <a:pPr>
              <a:buSzPct val="100000"/>
            </a:pPr>
            <a:r>
              <a:rPr lang="en-GB" sz="1200" dirty="0" err="1">
                <a:solidFill>
                  <a:schemeClr val="tx1"/>
                </a:solidFill>
                <a:latin typeface="Arial" pitchFamily="34" charset="0"/>
                <a:cs typeface="Arial" pitchFamily="34" charset="0"/>
              </a:rPr>
              <a:t>Ces</a:t>
            </a:r>
            <a:r>
              <a:rPr lang="en-GB" sz="1200" dirty="0">
                <a:solidFill>
                  <a:schemeClr val="tx1"/>
                </a:solidFill>
                <a:latin typeface="Arial" pitchFamily="34" charset="0"/>
                <a:cs typeface="Arial" pitchFamily="34" charset="0"/>
              </a:rPr>
              <a:t> OPCVM </a:t>
            </a:r>
            <a:r>
              <a:rPr lang="en-GB" sz="1200" dirty="0" err="1">
                <a:solidFill>
                  <a:schemeClr val="tx1"/>
                </a:solidFill>
                <a:latin typeface="Arial" pitchFamily="34" charset="0"/>
                <a:cs typeface="Arial" pitchFamily="34" charset="0"/>
              </a:rPr>
              <a:t>sont</a:t>
            </a:r>
            <a:r>
              <a:rPr lang="en-GB" sz="1200" dirty="0">
                <a:solidFill>
                  <a:schemeClr val="tx1"/>
                </a:solidFill>
                <a:latin typeface="Arial" pitchFamily="34" charset="0"/>
                <a:cs typeface="Arial" pitchFamily="34" charset="0"/>
              </a:rPr>
              <a:t> </a:t>
            </a:r>
            <a:r>
              <a:rPr lang="en-GB" sz="1200" dirty="0" err="1">
                <a:solidFill>
                  <a:schemeClr val="tx1"/>
                </a:solidFill>
                <a:latin typeface="Arial" pitchFamily="34" charset="0"/>
                <a:cs typeface="Arial" pitchFamily="34" charset="0"/>
              </a:rPr>
              <a:t>agréés</a:t>
            </a:r>
            <a:r>
              <a:rPr lang="en-GB" sz="1200" dirty="0">
                <a:solidFill>
                  <a:schemeClr val="tx1"/>
                </a:solidFill>
                <a:latin typeface="Arial" pitchFamily="34" charset="0"/>
                <a:cs typeface="Arial" pitchFamily="34" charset="0"/>
              </a:rPr>
              <a:t> et </a:t>
            </a:r>
            <a:r>
              <a:rPr lang="en-GB" sz="1200" dirty="0" err="1">
                <a:solidFill>
                  <a:schemeClr val="tx1"/>
                </a:solidFill>
                <a:latin typeface="Arial" pitchFamily="34" charset="0"/>
                <a:cs typeface="Arial" pitchFamily="34" charset="0"/>
              </a:rPr>
              <a:t>contrôlés</a:t>
            </a:r>
            <a:r>
              <a:rPr lang="en-GB" sz="1200" dirty="0">
                <a:solidFill>
                  <a:schemeClr val="tx1"/>
                </a:solidFill>
                <a:latin typeface="Arial" pitchFamily="34" charset="0"/>
                <a:cs typeface="Arial" pitchFamily="34" charset="0"/>
              </a:rPr>
              <a:t> par le CREPMF</a:t>
            </a:r>
          </a:p>
        </p:txBody>
      </p:sp>
    </p:spTree>
    <p:extLst>
      <p:ext uri="{BB962C8B-B14F-4D97-AF65-F5344CB8AC3E}">
        <p14:creationId xmlns:p14="http://schemas.microsoft.com/office/powerpoint/2010/main" val="3683155078"/>
      </p:ext>
    </p:extLst>
  </p:cSld>
  <p:clrMapOvr>
    <a:masterClrMapping/>
  </p:clrMapOvr>
  <p:transition advTm="3000">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123728" y="1891076"/>
            <a:ext cx="4860634" cy="745836"/>
          </a:xfrm>
          <a:prstGeom prst="rect">
            <a:avLst/>
          </a:prstGeom>
          <a:solidFill>
            <a:schemeClr val="bg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68275" indent="-168275" algn="ctr" eaLnBrk="0" fontAlgn="auto" hangingPunct="0">
              <a:lnSpc>
                <a:spcPct val="120000"/>
              </a:lnSpc>
              <a:spcBef>
                <a:spcPts val="300"/>
              </a:spcBef>
              <a:spcAft>
                <a:spcPts val="300"/>
              </a:spcAft>
              <a:buClr>
                <a:srgbClr val="C00000"/>
              </a:buClr>
              <a:tabLst>
                <a:tab pos="2803525" algn="l"/>
              </a:tabLst>
              <a:defRPr/>
            </a:pPr>
            <a:r>
              <a:rPr lang="en-US" sz="1200" b="1" dirty="0">
                <a:solidFill>
                  <a:schemeClr val="accent1"/>
                </a:solidFill>
                <a:latin typeface="Arial" pitchFamily="34" charset="0"/>
                <a:cs typeface="Arial" pitchFamily="34" charset="0"/>
              </a:rPr>
              <a:t>OPCVM actions</a:t>
            </a:r>
          </a:p>
        </p:txBody>
      </p:sp>
      <p:sp>
        <p:nvSpPr>
          <p:cNvPr id="10" name="Title 1"/>
          <p:cNvSpPr txBox="1">
            <a:spLocks/>
          </p:cNvSpPr>
          <p:nvPr/>
        </p:nvSpPr>
        <p:spPr>
          <a:xfrm>
            <a:off x="0" y="0"/>
            <a:ext cx="9144000" cy="548680"/>
          </a:xfrm>
          <a:prstGeom prst="rect">
            <a:avLst/>
          </a:prstGeom>
          <a:solidFill>
            <a:schemeClr val="accent1">
              <a:lumMod val="75000"/>
            </a:schemeClr>
          </a:solidFill>
        </p:spPr>
        <p:txBody>
          <a:bodyPr vert="horz" anchor="ctr">
            <a:normAutofit/>
          </a:bodyPr>
          <a:lstStyle/>
          <a:p>
            <a:pPr>
              <a:spcBef>
                <a:spcPct val="0"/>
              </a:spcBef>
              <a:defRPr/>
            </a:pPr>
            <a:r>
              <a:rPr lang="fr-FR" sz="2400" b="1" dirty="0">
                <a:solidFill>
                  <a:schemeClr val="bg1"/>
                </a:solidFill>
                <a:latin typeface="Arial" pitchFamily="34" charset="0"/>
                <a:cs typeface="Arial" pitchFamily="34" charset="0"/>
              </a:rPr>
              <a:t>Classification des OPCVM</a:t>
            </a:r>
          </a:p>
        </p:txBody>
      </p:sp>
      <p:sp>
        <p:nvSpPr>
          <p:cNvPr id="11" name="Espace réservé du numéro de diapositive 4"/>
          <p:cNvSpPr txBox="1">
            <a:spLocks/>
          </p:cNvSpPr>
          <p:nvPr/>
        </p:nvSpPr>
        <p:spPr>
          <a:xfrm>
            <a:off x="71406" y="1285860"/>
            <a:ext cx="533400" cy="244476"/>
          </a:xfrm>
          <a:prstGeom prst="rect">
            <a:avLst/>
          </a:prstGeom>
        </p:spPr>
        <p:txBody>
          <a:bodyPr vert="horz"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16A8348-B9D9-4363-A16B-14BCB1A679A1}" type="slidenum">
              <a:rPr kumimoji="0" lang="fr-FR" sz="1400" b="1" i="0" u="none" strike="noStrike" kern="1200" cap="none" spc="0" normalizeH="0" baseline="0" noProof="0" smtClean="0">
                <a:ln>
                  <a:noFill/>
                </a:ln>
                <a:solidFill>
                  <a:srgbClr val="FFFFFF"/>
                </a:solidFill>
                <a:effectLst/>
                <a:uLnTx/>
                <a:uFillTx/>
                <a:latin typeface="Arial" pitchFamily="34" charset="0"/>
                <a:ea typeface="+mn-ea"/>
                <a:cs typeface="Arial"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fr-FR" sz="1400" b="1" i="0" u="none" strike="noStrike" kern="1200" cap="none" spc="0" normalizeH="0" baseline="0" noProof="0" dirty="0">
              <a:ln>
                <a:noFill/>
              </a:ln>
              <a:solidFill>
                <a:srgbClr val="FFFFFF"/>
              </a:solidFill>
              <a:effectLst/>
              <a:uLnTx/>
              <a:uFillTx/>
              <a:latin typeface="Arial" pitchFamily="34" charset="0"/>
              <a:ea typeface="+mn-ea"/>
              <a:cs typeface="Arial" pitchFamily="34" charset="0"/>
            </a:endParaRPr>
          </a:p>
        </p:txBody>
      </p:sp>
      <p:sp>
        <p:nvSpPr>
          <p:cNvPr id="12" name="Rectangle 11"/>
          <p:cNvSpPr/>
          <p:nvPr/>
        </p:nvSpPr>
        <p:spPr>
          <a:xfrm>
            <a:off x="2148771" y="5445224"/>
            <a:ext cx="4871501" cy="817844"/>
          </a:xfrm>
          <a:prstGeom prst="rect">
            <a:avLst/>
          </a:prstGeom>
          <a:solidFill>
            <a:schemeClr val="bg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68275" indent="-168275" algn="ctr" eaLnBrk="0" hangingPunct="0">
              <a:lnSpc>
                <a:spcPct val="120000"/>
              </a:lnSpc>
              <a:spcBef>
                <a:spcPts val="300"/>
              </a:spcBef>
              <a:spcAft>
                <a:spcPts val="300"/>
              </a:spcAft>
              <a:buClr>
                <a:srgbClr val="C00000"/>
              </a:buClr>
              <a:tabLst>
                <a:tab pos="2803525" algn="l"/>
              </a:tabLst>
              <a:defRPr/>
            </a:pPr>
            <a:r>
              <a:rPr lang="en-US" sz="1200" b="1" dirty="0">
                <a:solidFill>
                  <a:schemeClr val="accent1"/>
                </a:solidFill>
                <a:latin typeface="Arial" pitchFamily="34" charset="0"/>
                <a:cs typeface="Arial" pitchFamily="34" charset="0"/>
              </a:rPr>
              <a:t>OPCVM </a:t>
            </a:r>
            <a:r>
              <a:rPr lang="en-US" sz="1200" b="1" dirty="0" err="1">
                <a:solidFill>
                  <a:schemeClr val="accent1"/>
                </a:solidFill>
                <a:latin typeface="Arial" pitchFamily="34" charset="0"/>
                <a:cs typeface="Arial" pitchFamily="34" charset="0"/>
              </a:rPr>
              <a:t>diversifiés</a:t>
            </a:r>
            <a:endParaRPr lang="en-US" sz="1200" b="1" dirty="0">
              <a:solidFill>
                <a:schemeClr val="accent1"/>
              </a:solidFill>
              <a:latin typeface="Arial" pitchFamily="34" charset="0"/>
              <a:cs typeface="Arial" pitchFamily="34" charset="0"/>
            </a:endParaRPr>
          </a:p>
        </p:txBody>
      </p:sp>
      <p:sp>
        <p:nvSpPr>
          <p:cNvPr id="8" name="Rectangle 7"/>
          <p:cNvSpPr/>
          <p:nvPr/>
        </p:nvSpPr>
        <p:spPr>
          <a:xfrm>
            <a:off x="2087630" y="2755172"/>
            <a:ext cx="4860634" cy="745836"/>
          </a:xfrm>
          <a:prstGeom prst="rect">
            <a:avLst/>
          </a:prstGeom>
          <a:solidFill>
            <a:schemeClr val="accent2">
              <a:lumMod val="40000"/>
              <a:lumOff val="6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68275" indent="-168275" algn="ctr" eaLnBrk="0" hangingPunct="0">
              <a:lnSpc>
                <a:spcPct val="120000"/>
              </a:lnSpc>
              <a:spcBef>
                <a:spcPts val="300"/>
              </a:spcBef>
              <a:spcAft>
                <a:spcPts val="300"/>
              </a:spcAft>
              <a:buClr>
                <a:srgbClr val="C00000"/>
              </a:buClr>
              <a:tabLst>
                <a:tab pos="2803525" algn="l"/>
              </a:tabLst>
              <a:defRPr/>
            </a:pPr>
            <a:r>
              <a:rPr lang="en-US" sz="1200" b="1" dirty="0">
                <a:solidFill>
                  <a:schemeClr val="accent1"/>
                </a:solidFill>
                <a:latin typeface="Arial" pitchFamily="34" charset="0"/>
                <a:cs typeface="Arial" pitchFamily="34" charset="0"/>
              </a:rPr>
              <a:t>OPCVM Obligations court </a:t>
            </a:r>
            <a:r>
              <a:rPr lang="en-US" sz="1200" b="1" dirty="0" err="1">
                <a:solidFill>
                  <a:schemeClr val="accent1"/>
                </a:solidFill>
                <a:latin typeface="Arial" pitchFamily="34" charset="0"/>
                <a:cs typeface="Arial" pitchFamily="34" charset="0"/>
              </a:rPr>
              <a:t>terme</a:t>
            </a:r>
            <a:endParaRPr lang="en-US" sz="1200" b="1" dirty="0">
              <a:solidFill>
                <a:schemeClr val="accent1"/>
              </a:solidFill>
              <a:latin typeface="Arial" pitchFamily="34" charset="0"/>
              <a:cs typeface="Arial" pitchFamily="34" charset="0"/>
            </a:endParaRPr>
          </a:p>
        </p:txBody>
      </p:sp>
      <p:sp>
        <p:nvSpPr>
          <p:cNvPr id="13" name="Rectangle 12"/>
          <p:cNvSpPr/>
          <p:nvPr/>
        </p:nvSpPr>
        <p:spPr>
          <a:xfrm>
            <a:off x="2123728" y="4555372"/>
            <a:ext cx="4896544" cy="745836"/>
          </a:xfrm>
          <a:prstGeom prst="rect">
            <a:avLst/>
          </a:prstGeom>
          <a:solidFill>
            <a:schemeClr val="accent2">
              <a:lumMod val="40000"/>
              <a:lumOff val="6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68275" indent="-168275" algn="ctr" eaLnBrk="0" fontAlgn="auto" hangingPunct="0">
              <a:lnSpc>
                <a:spcPct val="120000"/>
              </a:lnSpc>
              <a:spcBef>
                <a:spcPts val="300"/>
              </a:spcBef>
              <a:spcAft>
                <a:spcPts val="300"/>
              </a:spcAft>
              <a:buClr>
                <a:srgbClr val="C00000"/>
              </a:buClr>
              <a:tabLst>
                <a:tab pos="2803525" algn="l"/>
              </a:tabLst>
              <a:defRPr/>
            </a:pPr>
            <a:r>
              <a:rPr lang="en-US" sz="1200" b="1" dirty="0">
                <a:solidFill>
                  <a:schemeClr val="accent1"/>
                </a:solidFill>
                <a:latin typeface="Arial" pitchFamily="34" charset="0"/>
                <a:cs typeface="Arial" pitchFamily="34" charset="0"/>
              </a:rPr>
              <a:t>OPCVM </a:t>
            </a:r>
            <a:r>
              <a:rPr lang="en-US" sz="1200" b="1" dirty="0" err="1">
                <a:solidFill>
                  <a:schemeClr val="accent1"/>
                </a:solidFill>
                <a:latin typeface="Arial" pitchFamily="34" charset="0"/>
                <a:cs typeface="Arial" pitchFamily="34" charset="0"/>
              </a:rPr>
              <a:t>contractuels</a:t>
            </a:r>
            <a:endParaRPr lang="en-US" sz="1200" b="1" dirty="0">
              <a:solidFill>
                <a:schemeClr val="accent1"/>
              </a:solidFill>
              <a:latin typeface="Arial" pitchFamily="34" charset="0"/>
              <a:cs typeface="Arial" pitchFamily="34" charset="0"/>
            </a:endParaRPr>
          </a:p>
        </p:txBody>
      </p:sp>
      <p:sp>
        <p:nvSpPr>
          <p:cNvPr id="14" name="Rectangle 13"/>
          <p:cNvSpPr/>
          <p:nvPr/>
        </p:nvSpPr>
        <p:spPr>
          <a:xfrm>
            <a:off x="2123728" y="3619268"/>
            <a:ext cx="4860634" cy="817844"/>
          </a:xfrm>
          <a:prstGeom prst="rect">
            <a:avLst/>
          </a:prstGeom>
          <a:solidFill>
            <a:schemeClr val="bg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68275" indent="-168275" algn="ctr" eaLnBrk="0" fontAlgn="auto" hangingPunct="0">
              <a:lnSpc>
                <a:spcPct val="120000"/>
              </a:lnSpc>
              <a:spcBef>
                <a:spcPts val="300"/>
              </a:spcBef>
              <a:spcAft>
                <a:spcPts val="300"/>
              </a:spcAft>
              <a:buClr>
                <a:srgbClr val="C00000"/>
              </a:buClr>
              <a:tabLst>
                <a:tab pos="2803525" algn="l"/>
              </a:tabLst>
              <a:defRPr/>
            </a:pPr>
            <a:r>
              <a:rPr lang="en-US" sz="1200" b="1" dirty="0">
                <a:solidFill>
                  <a:schemeClr val="accent1"/>
                </a:solidFill>
                <a:latin typeface="Arial" pitchFamily="34" charset="0"/>
                <a:cs typeface="Arial" pitchFamily="34" charset="0"/>
              </a:rPr>
              <a:t>OPCVM obligations </a:t>
            </a:r>
            <a:r>
              <a:rPr lang="en-US" sz="1200" b="1" dirty="0" err="1">
                <a:solidFill>
                  <a:schemeClr val="accent1"/>
                </a:solidFill>
                <a:latin typeface="Arial" pitchFamily="34" charset="0"/>
                <a:cs typeface="Arial" pitchFamily="34" charset="0"/>
              </a:rPr>
              <a:t>moyen</a:t>
            </a:r>
            <a:r>
              <a:rPr lang="en-US" sz="1200" b="1" dirty="0">
                <a:solidFill>
                  <a:schemeClr val="accent1"/>
                </a:solidFill>
                <a:latin typeface="Arial" pitchFamily="34" charset="0"/>
                <a:cs typeface="Arial" pitchFamily="34" charset="0"/>
              </a:rPr>
              <a:t> et long </a:t>
            </a:r>
            <a:r>
              <a:rPr lang="en-US" sz="1200" b="1" dirty="0" err="1">
                <a:solidFill>
                  <a:schemeClr val="accent1"/>
                </a:solidFill>
                <a:latin typeface="Arial" pitchFamily="34" charset="0"/>
                <a:cs typeface="Arial" pitchFamily="34" charset="0"/>
              </a:rPr>
              <a:t>terme</a:t>
            </a:r>
            <a:endParaRPr lang="en-US" sz="1200" b="1" dirty="0">
              <a:solidFill>
                <a:schemeClr val="accent1"/>
              </a:solidFill>
              <a:latin typeface="Arial" pitchFamily="34" charset="0"/>
              <a:cs typeface="Arial" pitchFamily="34" charset="0"/>
            </a:endParaRPr>
          </a:p>
        </p:txBody>
      </p:sp>
    </p:spTree>
    <p:extLst>
      <p:ext uri="{BB962C8B-B14F-4D97-AF65-F5344CB8AC3E}">
        <p14:creationId xmlns:p14="http://schemas.microsoft.com/office/powerpoint/2010/main" val="3683155078"/>
      </p:ext>
    </p:extLst>
  </p:cSld>
  <p:clrMapOvr>
    <a:masterClrMapping/>
  </p:clrMapOvr>
  <p:transition advTm="3000">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611560" y="1628800"/>
            <a:ext cx="7992888" cy="4392488"/>
          </a:xfrm>
          <a:prstGeom prst="rect">
            <a:avLst/>
          </a:prstGeom>
          <a:solidFill>
            <a:schemeClr val="bg1">
              <a:lumMod val="95000"/>
            </a:schemeClr>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hangingPunct="0">
              <a:lnSpc>
                <a:spcPct val="150000"/>
              </a:lnSpc>
              <a:spcBef>
                <a:spcPts val="300"/>
              </a:spcBef>
              <a:spcAft>
                <a:spcPts val="300"/>
              </a:spcAft>
              <a:buClr>
                <a:srgbClr val="003399"/>
              </a:buClr>
              <a:tabLst>
                <a:tab pos="2803525" algn="l"/>
              </a:tabLst>
              <a:defRPr/>
            </a:pPr>
            <a:r>
              <a:rPr lang="fr-FR" sz="1200" dirty="0">
                <a:solidFill>
                  <a:schemeClr val="tx1"/>
                </a:solidFill>
                <a:latin typeface="Arial" pitchFamily="34" charset="0"/>
                <a:cs typeface="Arial" pitchFamily="34" charset="0"/>
              </a:rPr>
              <a:t>Les OPCVM permettent d’orienter l’épargne des membres vers le financement des entreprises et participent ainsi au développement des économies nationales</a:t>
            </a:r>
          </a:p>
          <a:p>
            <a:pPr marL="168275" indent="-168275" eaLnBrk="0" hangingPunct="0">
              <a:lnSpc>
                <a:spcPct val="150000"/>
              </a:lnSpc>
              <a:spcBef>
                <a:spcPts val="300"/>
              </a:spcBef>
              <a:spcAft>
                <a:spcPts val="300"/>
              </a:spcAft>
              <a:buClr>
                <a:srgbClr val="003399"/>
              </a:buClr>
              <a:tabLst>
                <a:tab pos="2803525" algn="l"/>
              </a:tabLst>
              <a:defRPr/>
            </a:pPr>
            <a:endParaRPr lang="fr-FR" sz="1200" dirty="0">
              <a:solidFill>
                <a:schemeClr val="tx1"/>
              </a:solidFill>
              <a:latin typeface="Arial" pitchFamily="34" charset="0"/>
              <a:cs typeface="Arial" pitchFamily="34" charset="0"/>
            </a:endParaRPr>
          </a:p>
          <a:p>
            <a:pPr marL="168275" indent="-168275" eaLnBrk="0" hangingPunct="0">
              <a:lnSpc>
                <a:spcPct val="150000"/>
              </a:lnSpc>
              <a:spcBef>
                <a:spcPts val="300"/>
              </a:spcBef>
              <a:spcAft>
                <a:spcPts val="300"/>
              </a:spcAft>
              <a:buClr>
                <a:srgbClr val="003399"/>
              </a:buClr>
              <a:tabLst>
                <a:tab pos="2803525" algn="l"/>
              </a:tabLst>
              <a:defRPr/>
            </a:pPr>
            <a:r>
              <a:rPr lang="fr-FR" sz="1200" dirty="0">
                <a:solidFill>
                  <a:schemeClr val="tx1"/>
                </a:solidFill>
                <a:latin typeface="Arial" pitchFamily="34" charset="0"/>
                <a:cs typeface="Arial" pitchFamily="34" charset="0"/>
              </a:rPr>
              <a:t>A ce jour, on compte 45 OPCVM agréés sur le marché financier régional dont :</a:t>
            </a:r>
          </a:p>
          <a:p>
            <a:pPr marL="168275" indent="-168275" eaLnBrk="0" hangingPunct="0">
              <a:lnSpc>
                <a:spcPct val="150000"/>
              </a:lnSpc>
              <a:spcBef>
                <a:spcPts val="300"/>
              </a:spcBef>
              <a:spcAft>
                <a:spcPts val="300"/>
              </a:spcAft>
              <a:buClr>
                <a:srgbClr val="003399"/>
              </a:buClr>
              <a:buFontTx/>
              <a:buChar char="-"/>
              <a:tabLst>
                <a:tab pos="2803525" algn="l"/>
              </a:tabLst>
              <a:defRPr/>
            </a:pPr>
            <a:r>
              <a:rPr lang="fr-FR" sz="1200" dirty="0">
                <a:solidFill>
                  <a:schemeClr val="tx1"/>
                </a:solidFill>
                <a:latin typeface="Arial" pitchFamily="34" charset="0"/>
                <a:cs typeface="Arial" pitchFamily="34" charset="0"/>
              </a:rPr>
              <a:t>44 FCP (dont 10 au Sénégal) qui restent l’OPCVM le plus courant dans la zone UMOA</a:t>
            </a:r>
          </a:p>
          <a:p>
            <a:pPr marL="168275" indent="-168275" eaLnBrk="0" hangingPunct="0">
              <a:lnSpc>
                <a:spcPct val="150000"/>
              </a:lnSpc>
              <a:spcBef>
                <a:spcPts val="300"/>
              </a:spcBef>
              <a:spcAft>
                <a:spcPts val="300"/>
              </a:spcAft>
              <a:buClr>
                <a:srgbClr val="003399"/>
              </a:buClr>
              <a:buFontTx/>
              <a:buChar char="-"/>
              <a:tabLst>
                <a:tab pos="2803525" algn="l"/>
              </a:tabLst>
              <a:defRPr/>
            </a:pPr>
            <a:r>
              <a:rPr lang="fr-FR" sz="1200" dirty="0">
                <a:solidFill>
                  <a:schemeClr val="tx1"/>
                </a:solidFill>
                <a:latin typeface="Arial" pitchFamily="34" charset="0"/>
                <a:cs typeface="Arial" pitchFamily="34" charset="0"/>
              </a:rPr>
              <a:t>1 SICAV</a:t>
            </a:r>
          </a:p>
          <a:p>
            <a:pPr marL="168275" indent="-168275" eaLnBrk="0" hangingPunct="0">
              <a:lnSpc>
                <a:spcPct val="150000"/>
              </a:lnSpc>
              <a:spcBef>
                <a:spcPts val="300"/>
              </a:spcBef>
              <a:spcAft>
                <a:spcPts val="300"/>
              </a:spcAft>
              <a:buClr>
                <a:srgbClr val="003399"/>
              </a:buClr>
              <a:buFontTx/>
              <a:buChar char="-"/>
              <a:tabLst>
                <a:tab pos="2803525" algn="l"/>
              </a:tabLst>
              <a:defRPr/>
            </a:pPr>
            <a:endParaRPr lang="fr-FR" sz="1200" dirty="0">
              <a:solidFill>
                <a:schemeClr val="tx1"/>
              </a:solidFill>
              <a:latin typeface="Arial" pitchFamily="34" charset="0"/>
              <a:cs typeface="Arial" pitchFamily="34" charset="0"/>
            </a:endParaRPr>
          </a:p>
          <a:p>
            <a:pPr eaLnBrk="0" hangingPunct="0">
              <a:lnSpc>
                <a:spcPct val="150000"/>
              </a:lnSpc>
              <a:spcBef>
                <a:spcPts val="300"/>
              </a:spcBef>
              <a:spcAft>
                <a:spcPts val="300"/>
              </a:spcAft>
              <a:buClr>
                <a:srgbClr val="003399"/>
              </a:buClr>
              <a:tabLst>
                <a:tab pos="2803525" algn="l"/>
              </a:tabLst>
              <a:defRPr/>
            </a:pPr>
            <a:r>
              <a:rPr lang="fr-FR" sz="1200" dirty="0">
                <a:solidFill>
                  <a:schemeClr val="tx1"/>
                </a:solidFill>
                <a:latin typeface="Arial" pitchFamily="34" charset="0"/>
                <a:cs typeface="Arial" pitchFamily="34" charset="0"/>
              </a:rPr>
              <a:t>Ces véhicules financiers connaissent un succès croissant compte tenu de la faiblesse des allocations de retraites actuellement perçues par les retraités et constituent un complément de revenus important et accessible à tous les employés d’une société</a:t>
            </a:r>
          </a:p>
        </p:txBody>
      </p:sp>
      <p:sp>
        <p:nvSpPr>
          <p:cNvPr id="10" name="Title 1"/>
          <p:cNvSpPr txBox="1">
            <a:spLocks/>
          </p:cNvSpPr>
          <p:nvPr/>
        </p:nvSpPr>
        <p:spPr>
          <a:xfrm>
            <a:off x="0" y="0"/>
            <a:ext cx="9144000" cy="548680"/>
          </a:xfrm>
          <a:prstGeom prst="rect">
            <a:avLst/>
          </a:prstGeom>
          <a:solidFill>
            <a:schemeClr val="accent1">
              <a:lumMod val="75000"/>
            </a:schemeClr>
          </a:solidFill>
        </p:spPr>
        <p:txBody>
          <a:bodyPr vert="horz" anchor="ctr">
            <a:normAutofit/>
          </a:bodyPr>
          <a:lstStyle/>
          <a:p>
            <a:pPr>
              <a:spcBef>
                <a:spcPct val="0"/>
              </a:spcBef>
              <a:defRPr/>
            </a:pPr>
            <a:r>
              <a:rPr lang="fr-FR" sz="2400" b="1" dirty="0">
                <a:solidFill>
                  <a:schemeClr val="bg1"/>
                </a:solidFill>
                <a:latin typeface="Arial" pitchFamily="34" charset="0"/>
                <a:cs typeface="Arial" pitchFamily="34" charset="0"/>
              </a:rPr>
              <a:t>Les FCP dans l’espace UMOA</a:t>
            </a:r>
          </a:p>
        </p:txBody>
      </p:sp>
      <p:sp>
        <p:nvSpPr>
          <p:cNvPr id="11" name="Espace réservé du numéro de diapositive 4"/>
          <p:cNvSpPr txBox="1">
            <a:spLocks/>
          </p:cNvSpPr>
          <p:nvPr/>
        </p:nvSpPr>
        <p:spPr>
          <a:xfrm>
            <a:off x="71406" y="1285860"/>
            <a:ext cx="533400" cy="244476"/>
          </a:xfrm>
          <a:prstGeom prst="rect">
            <a:avLst/>
          </a:prstGeom>
        </p:spPr>
        <p:txBody>
          <a:bodyPr vert="horz"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16A8348-B9D9-4363-A16B-14BCB1A679A1}" type="slidenum">
              <a:rPr kumimoji="0" lang="fr-FR" sz="1400" b="1" i="0" u="none" strike="noStrike" kern="1200" cap="none" spc="0" normalizeH="0" baseline="0" noProof="0" smtClean="0">
                <a:ln>
                  <a:noFill/>
                </a:ln>
                <a:solidFill>
                  <a:srgbClr val="FFFFFF"/>
                </a:solidFill>
                <a:effectLst/>
                <a:uLnTx/>
                <a:uFillTx/>
                <a:latin typeface="Arial" pitchFamily="34" charset="0"/>
                <a:ea typeface="+mn-ea"/>
                <a:cs typeface="Arial"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fr-FR" sz="1400" b="1" i="0" u="none" strike="noStrike" kern="1200" cap="none" spc="0" normalizeH="0" baseline="0" noProof="0" dirty="0">
              <a:ln>
                <a:noFill/>
              </a:ln>
              <a:solidFill>
                <a:srgbClr val="FFFFFF"/>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3683155078"/>
      </p:ext>
    </p:extLst>
  </p:cSld>
  <p:clrMapOvr>
    <a:masterClrMapping/>
  </p:clrMapOvr>
  <p:transition advTm="3000">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type="ctrTitle"/>
          </p:nvPr>
        </p:nvSpPr>
        <p:spPr>
          <a:xfrm>
            <a:off x="0" y="4149080"/>
            <a:ext cx="9144000" cy="504056"/>
          </a:xfrm>
          <a:noFill/>
        </p:spPr>
        <p:txBody>
          <a:bodyPr>
            <a:normAutofit/>
          </a:bodyPr>
          <a:lstStyle/>
          <a:p>
            <a:r>
              <a:rPr lang="en-US" b="1" dirty="0">
                <a:latin typeface="Arial" pitchFamily="34" charset="0"/>
                <a:cs typeface="Arial" pitchFamily="34" charset="0"/>
              </a:rPr>
              <a:t>le FCPE en detail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1475656" y="1580164"/>
            <a:ext cx="7466554" cy="2712932"/>
          </a:xfrm>
          <a:prstGeom prst="rect">
            <a:avLst/>
          </a:prstGeom>
          <a:solidFill>
            <a:schemeClr val="bg1">
              <a:lumMod val="95000"/>
            </a:schemeClr>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hangingPunct="0">
              <a:lnSpc>
                <a:spcPct val="150000"/>
              </a:lnSpc>
              <a:spcBef>
                <a:spcPts val="300"/>
              </a:spcBef>
              <a:spcAft>
                <a:spcPts val="300"/>
              </a:spcAft>
              <a:buClr>
                <a:srgbClr val="003399"/>
              </a:buClr>
              <a:tabLst>
                <a:tab pos="2803525" algn="l"/>
              </a:tabLst>
              <a:defRPr/>
            </a:pPr>
            <a:endParaRPr lang="en-GB" sz="1200" dirty="0">
              <a:solidFill>
                <a:schemeClr val="tx1"/>
              </a:solidFill>
              <a:latin typeface="Century Gothic" pitchFamily="34" charset="0"/>
            </a:endParaRPr>
          </a:p>
          <a:p>
            <a:pPr eaLnBrk="0" hangingPunct="0">
              <a:lnSpc>
                <a:spcPct val="150000"/>
              </a:lnSpc>
              <a:spcBef>
                <a:spcPts val="300"/>
              </a:spcBef>
              <a:spcAft>
                <a:spcPts val="300"/>
              </a:spcAft>
              <a:buClr>
                <a:srgbClr val="003399"/>
              </a:buClr>
              <a:tabLst>
                <a:tab pos="2803525" algn="l"/>
              </a:tabLst>
              <a:defRPr/>
            </a:pPr>
            <a:r>
              <a:rPr lang="en-GB" sz="1200" dirty="0">
                <a:solidFill>
                  <a:schemeClr val="tx1"/>
                </a:solidFill>
                <a:latin typeface="Arial" pitchFamily="34" charset="0"/>
                <a:cs typeface="Arial" pitchFamily="34" charset="0"/>
              </a:rPr>
              <a:t>- </a:t>
            </a:r>
            <a:r>
              <a:rPr lang="fr-FR" sz="1200" dirty="0">
                <a:solidFill>
                  <a:schemeClr val="tx1"/>
                </a:solidFill>
                <a:latin typeface="Arial" pitchFamily="34" charset="0"/>
                <a:cs typeface="Arial" pitchFamily="34" charset="0"/>
              </a:rPr>
              <a:t>Le Fonds Commun de Placement d’Entreprise (FCPE) permet aux salariés de l’entreprise de se constituer un complément de revenus, en général dans la perspective d’une épargne complémentaire pour la retraite, à travers un système de collecte de l’épargne collective</a:t>
            </a:r>
          </a:p>
          <a:p>
            <a:pPr eaLnBrk="0" hangingPunct="0">
              <a:lnSpc>
                <a:spcPct val="150000"/>
              </a:lnSpc>
              <a:spcBef>
                <a:spcPts val="300"/>
              </a:spcBef>
              <a:spcAft>
                <a:spcPts val="300"/>
              </a:spcAft>
              <a:buClr>
                <a:srgbClr val="003399"/>
              </a:buClr>
              <a:tabLst>
                <a:tab pos="2803525" algn="l"/>
              </a:tabLst>
              <a:defRPr/>
            </a:pPr>
            <a:r>
              <a:rPr lang="fr-FR" sz="1200" dirty="0">
                <a:solidFill>
                  <a:schemeClr val="tx1"/>
                </a:solidFill>
                <a:latin typeface="Arial" pitchFamily="34" charset="0"/>
                <a:cs typeface="Arial" pitchFamily="34" charset="0"/>
              </a:rPr>
              <a:t>- Les sommes collectées sont ainsi investies en valeurs mobilières et la gestion de ce fonds est confiée à des structures spécialisées</a:t>
            </a:r>
          </a:p>
          <a:p>
            <a:pPr eaLnBrk="0" hangingPunct="0">
              <a:lnSpc>
                <a:spcPct val="150000"/>
              </a:lnSpc>
              <a:spcBef>
                <a:spcPts val="300"/>
              </a:spcBef>
              <a:spcAft>
                <a:spcPts val="300"/>
              </a:spcAft>
              <a:buClr>
                <a:srgbClr val="003399"/>
              </a:buClr>
              <a:tabLst>
                <a:tab pos="2803525" algn="l"/>
              </a:tabLst>
              <a:defRPr/>
            </a:pPr>
            <a:r>
              <a:rPr lang="fr-FR" sz="1200" dirty="0">
                <a:solidFill>
                  <a:schemeClr val="tx1"/>
                </a:solidFill>
                <a:latin typeface="Arial" pitchFamily="34" charset="0"/>
                <a:cs typeface="Arial" pitchFamily="34" charset="0"/>
              </a:rPr>
              <a:t>- Le FCPE est une copropriété de valeurs mobilières dépourvue de personnalité morale et qui émet des parts qui seront distribuées aux épargnants au prorata de leurs investissements</a:t>
            </a:r>
          </a:p>
          <a:p>
            <a:pPr eaLnBrk="0" hangingPunct="0">
              <a:lnSpc>
                <a:spcPct val="150000"/>
              </a:lnSpc>
              <a:spcBef>
                <a:spcPts val="300"/>
              </a:spcBef>
              <a:spcAft>
                <a:spcPts val="300"/>
              </a:spcAft>
              <a:buClr>
                <a:srgbClr val="003399"/>
              </a:buClr>
              <a:tabLst>
                <a:tab pos="2803525" algn="l"/>
              </a:tabLst>
              <a:defRPr/>
            </a:pPr>
            <a:r>
              <a:rPr lang="fr-FR" sz="1200" dirty="0">
                <a:solidFill>
                  <a:schemeClr val="tx1"/>
                </a:solidFill>
                <a:latin typeface="Arial" pitchFamily="34" charset="0"/>
                <a:cs typeface="Arial" pitchFamily="34" charset="0"/>
              </a:rPr>
              <a:t>- L’actif de départ est de 50 000 </a:t>
            </a:r>
            <a:r>
              <a:rPr lang="fr-FR" sz="1200" dirty="0" err="1">
                <a:solidFill>
                  <a:schemeClr val="tx1"/>
                </a:solidFill>
                <a:latin typeface="Arial" pitchFamily="34" charset="0"/>
                <a:cs typeface="Arial" pitchFamily="34" charset="0"/>
              </a:rPr>
              <a:t>000</a:t>
            </a:r>
            <a:r>
              <a:rPr lang="fr-FR" sz="1200" dirty="0">
                <a:solidFill>
                  <a:schemeClr val="tx1"/>
                </a:solidFill>
                <a:latin typeface="Arial" pitchFamily="34" charset="0"/>
                <a:cs typeface="Arial" pitchFamily="34" charset="0"/>
              </a:rPr>
              <a:t> minimum pour les FCP</a:t>
            </a:r>
            <a:r>
              <a:rPr lang="en-GB" sz="1200" dirty="0">
                <a:solidFill>
                  <a:schemeClr val="tx1"/>
                </a:solidFill>
                <a:latin typeface="Arial" pitchFamily="34" charset="0"/>
                <a:cs typeface="Arial" pitchFamily="34" charset="0"/>
              </a:rPr>
              <a:t>E</a:t>
            </a:r>
          </a:p>
          <a:p>
            <a:pPr eaLnBrk="0" hangingPunct="0">
              <a:lnSpc>
                <a:spcPct val="150000"/>
              </a:lnSpc>
              <a:spcBef>
                <a:spcPts val="300"/>
              </a:spcBef>
              <a:spcAft>
                <a:spcPts val="300"/>
              </a:spcAft>
              <a:buClr>
                <a:srgbClr val="003399"/>
              </a:buClr>
              <a:tabLst>
                <a:tab pos="2803525" algn="l"/>
              </a:tabLst>
              <a:defRPr/>
            </a:pPr>
            <a:endParaRPr lang="en-GB" sz="1200" dirty="0">
              <a:solidFill>
                <a:schemeClr val="tx1"/>
              </a:solidFill>
              <a:latin typeface="Century Gothic" pitchFamily="34" charset="0"/>
            </a:endParaRPr>
          </a:p>
        </p:txBody>
      </p:sp>
      <p:sp>
        <p:nvSpPr>
          <p:cNvPr id="26" name="Rectangle 25"/>
          <p:cNvSpPr/>
          <p:nvPr/>
        </p:nvSpPr>
        <p:spPr>
          <a:xfrm>
            <a:off x="71406" y="1603044"/>
            <a:ext cx="1404250" cy="2690052"/>
          </a:xfrm>
          <a:prstGeom prst="rect">
            <a:avLst/>
          </a:prstGeom>
          <a:solidFill>
            <a:schemeClr val="tx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68275" indent="-168275" algn="ctr" eaLnBrk="0" fontAlgn="auto" hangingPunct="0">
              <a:lnSpc>
                <a:spcPct val="120000"/>
              </a:lnSpc>
              <a:spcBef>
                <a:spcPts val="300"/>
              </a:spcBef>
              <a:spcAft>
                <a:spcPts val="300"/>
              </a:spcAft>
              <a:buClr>
                <a:srgbClr val="C00000"/>
              </a:buClr>
              <a:tabLst>
                <a:tab pos="2803525" algn="l"/>
              </a:tabLst>
              <a:defRPr/>
            </a:pPr>
            <a:r>
              <a:rPr lang="en-US" sz="1200" b="1" dirty="0" err="1">
                <a:solidFill>
                  <a:schemeClr val="bg1"/>
                </a:solidFill>
                <a:latin typeface="Arial" pitchFamily="34" charset="0"/>
                <a:cs typeface="Arial" pitchFamily="34" charset="0"/>
              </a:rPr>
              <a:t>Définition</a:t>
            </a:r>
            <a:endParaRPr lang="en-US" sz="1200" b="1" dirty="0">
              <a:solidFill>
                <a:schemeClr val="bg1"/>
              </a:solidFill>
              <a:latin typeface="Arial" pitchFamily="34" charset="0"/>
              <a:cs typeface="Arial" pitchFamily="34" charset="0"/>
            </a:endParaRPr>
          </a:p>
        </p:txBody>
      </p:sp>
      <p:sp>
        <p:nvSpPr>
          <p:cNvPr id="28" name="Rectangle 27"/>
          <p:cNvSpPr/>
          <p:nvPr/>
        </p:nvSpPr>
        <p:spPr>
          <a:xfrm>
            <a:off x="1475656" y="4365104"/>
            <a:ext cx="7499280" cy="1872208"/>
          </a:xfrm>
          <a:prstGeom prst="rect">
            <a:avLst/>
          </a:prstGeom>
          <a:solidFill>
            <a:schemeClr val="bg1">
              <a:lumMod val="95000"/>
            </a:schemeClr>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buSzPct val="100000"/>
            </a:pPr>
            <a:endParaRPr lang="fr-FR" sz="1200" dirty="0">
              <a:solidFill>
                <a:schemeClr val="tx1"/>
              </a:solidFill>
              <a:latin typeface="Century Gothic" pitchFamily="34" charset="0"/>
            </a:endParaRPr>
          </a:p>
          <a:p>
            <a:pPr>
              <a:buSzPct val="100000"/>
            </a:pPr>
            <a:endParaRPr lang="fr-FR" sz="1200" dirty="0">
              <a:solidFill>
                <a:schemeClr val="tx1"/>
              </a:solidFill>
              <a:latin typeface="Century Gothic" pitchFamily="34" charset="0"/>
            </a:endParaRPr>
          </a:p>
          <a:p>
            <a:pPr>
              <a:buSzPct val="100000"/>
            </a:pPr>
            <a:r>
              <a:rPr lang="fr-FR" sz="1200" dirty="0">
                <a:solidFill>
                  <a:schemeClr val="tx1"/>
                </a:solidFill>
                <a:latin typeface="Arial" pitchFamily="34" charset="0"/>
                <a:cs typeface="Arial" pitchFamily="34" charset="0"/>
              </a:rPr>
              <a:t>Le fonds est alimenté par :</a:t>
            </a:r>
          </a:p>
          <a:p>
            <a:pPr>
              <a:buSzPct val="100000"/>
            </a:pPr>
            <a:endParaRPr lang="fr-FR" sz="1200" dirty="0">
              <a:solidFill>
                <a:schemeClr val="tx1"/>
              </a:solidFill>
              <a:latin typeface="Arial" pitchFamily="34" charset="0"/>
              <a:cs typeface="Arial" pitchFamily="34" charset="0"/>
            </a:endParaRPr>
          </a:p>
          <a:p>
            <a:pPr>
              <a:buSzPct val="100000"/>
              <a:buFontTx/>
              <a:buChar char="-"/>
            </a:pPr>
            <a:r>
              <a:rPr lang="fr-FR" sz="1200" dirty="0">
                <a:solidFill>
                  <a:schemeClr val="tx1"/>
                </a:solidFill>
                <a:latin typeface="Arial" pitchFamily="34" charset="0"/>
                <a:cs typeface="Arial" pitchFamily="34" charset="0"/>
              </a:rPr>
              <a:t> Des cotisations mensuelles obligatoires</a:t>
            </a:r>
          </a:p>
          <a:p>
            <a:pPr>
              <a:buSzPct val="100000"/>
              <a:buFontTx/>
              <a:buChar char="-"/>
            </a:pPr>
            <a:endParaRPr lang="fr-FR" sz="1200" dirty="0">
              <a:solidFill>
                <a:schemeClr val="tx1"/>
              </a:solidFill>
              <a:latin typeface="Arial" pitchFamily="34" charset="0"/>
              <a:cs typeface="Arial" pitchFamily="34" charset="0"/>
            </a:endParaRPr>
          </a:p>
          <a:p>
            <a:pPr>
              <a:buSzPct val="100000"/>
              <a:buFontTx/>
              <a:buChar char="-"/>
            </a:pPr>
            <a:r>
              <a:rPr lang="fr-FR" sz="1200" dirty="0">
                <a:solidFill>
                  <a:schemeClr val="tx1"/>
                </a:solidFill>
                <a:latin typeface="Arial" pitchFamily="34" charset="0"/>
                <a:cs typeface="Arial" pitchFamily="34" charset="0"/>
              </a:rPr>
              <a:t> Des versements volontaires des adhérents</a:t>
            </a:r>
          </a:p>
          <a:p>
            <a:pPr>
              <a:buSzPct val="100000"/>
              <a:buFontTx/>
              <a:buChar char="-"/>
            </a:pPr>
            <a:endParaRPr lang="fr-FR" sz="1200" dirty="0">
              <a:solidFill>
                <a:schemeClr val="tx1"/>
              </a:solidFill>
              <a:latin typeface="Arial" pitchFamily="34" charset="0"/>
              <a:cs typeface="Arial" pitchFamily="34" charset="0"/>
            </a:endParaRPr>
          </a:p>
          <a:p>
            <a:pPr>
              <a:buSzPct val="100000"/>
              <a:buFontTx/>
              <a:buChar char="-"/>
            </a:pPr>
            <a:r>
              <a:rPr lang="fr-FR" sz="1200" dirty="0">
                <a:solidFill>
                  <a:schemeClr val="tx1"/>
                </a:solidFill>
                <a:latin typeface="Arial" pitchFamily="34" charset="0"/>
                <a:cs typeface="Arial" pitchFamily="34" charset="0"/>
              </a:rPr>
              <a:t> Un abondement annuel versé par l’employeur dont les modalités seront décrites dans un Plan d’Epargne Entreprise (PEE)</a:t>
            </a:r>
          </a:p>
          <a:p>
            <a:pPr>
              <a:buSzPct val="100000"/>
            </a:pPr>
            <a:endParaRPr lang="fr-FR" sz="1200" dirty="0">
              <a:solidFill>
                <a:schemeClr val="tx1"/>
              </a:solidFill>
              <a:latin typeface="Century Gothic" pitchFamily="34" charset="0"/>
            </a:endParaRPr>
          </a:p>
          <a:p>
            <a:pPr>
              <a:buSzPct val="100000"/>
              <a:buFontTx/>
              <a:buChar char="-"/>
            </a:pPr>
            <a:endParaRPr lang="fr-FR" sz="1200" dirty="0">
              <a:solidFill>
                <a:schemeClr val="tx1"/>
              </a:solidFill>
              <a:latin typeface="Century Gothic" pitchFamily="34" charset="0"/>
            </a:endParaRPr>
          </a:p>
          <a:p>
            <a:pPr lvl="1" algn="just">
              <a:buClr>
                <a:schemeClr val="accent1"/>
              </a:buClr>
              <a:buSzPct val="100000"/>
              <a:buFont typeface="Wingdings" pitchFamily="2" charset="2"/>
              <a:buChar char="§"/>
            </a:pPr>
            <a:endParaRPr lang="fr-FR" sz="1200" dirty="0">
              <a:solidFill>
                <a:schemeClr val="tx1"/>
              </a:solidFill>
              <a:latin typeface="Century Gothic" pitchFamily="34" charset="0"/>
            </a:endParaRPr>
          </a:p>
        </p:txBody>
      </p:sp>
      <p:sp>
        <p:nvSpPr>
          <p:cNvPr id="10" name="Title 1"/>
          <p:cNvSpPr txBox="1">
            <a:spLocks/>
          </p:cNvSpPr>
          <p:nvPr/>
        </p:nvSpPr>
        <p:spPr>
          <a:xfrm>
            <a:off x="0" y="0"/>
            <a:ext cx="9144000" cy="548680"/>
          </a:xfrm>
          <a:prstGeom prst="rect">
            <a:avLst/>
          </a:prstGeom>
          <a:solidFill>
            <a:schemeClr val="accent1">
              <a:lumMod val="75000"/>
            </a:schemeClr>
          </a:solidFill>
        </p:spPr>
        <p:txBody>
          <a:bodyPr vert="horz" anchor="ctr">
            <a:normAutofit/>
          </a:bodyPr>
          <a:lstStyle/>
          <a:p>
            <a:pPr>
              <a:spcBef>
                <a:spcPct val="0"/>
              </a:spcBef>
              <a:defRPr/>
            </a:pPr>
            <a:r>
              <a:rPr lang="fr-FR" sz="2400" b="1" dirty="0">
                <a:solidFill>
                  <a:schemeClr val="bg1"/>
                </a:solidFill>
                <a:latin typeface="Arial" pitchFamily="34" charset="0"/>
                <a:cs typeface="Arial" pitchFamily="34" charset="0"/>
              </a:rPr>
              <a:t>Présentation du FCPE (1/3)</a:t>
            </a:r>
          </a:p>
        </p:txBody>
      </p:sp>
      <p:sp>
        <p:nvSpPr>
          <p:cNvPr id="11" name="Espace réservé du numéro de diapositive 4"/>
          <p:cNvSpPr txBox="1">
            <a:spLocks/>
          </p:cNvSpPr>
          <p:nvPr/>
        </p:nvSpPr>
        <p:spPr>
          <a:xfrm>
            <a:off x="71406" y="1285860"/>
            <a:ext cx="533400" cy="244476"/>
          </a:xfrm>
          <a:prstGeom prst="rect">
            <a:avLst/>
          </a:prstGeom>
        </p:spPr>
        <p:txBody>
          <a:bodyPr vert="horz"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16A8348-B9D9-4363-A16B-14BCB1A679A1}" type="slidenum">
              <a:rPr kumimoji="0" lang="fr-FR" sz="1400" b="1" i="0" u="none" strike="noStrike" kern="1200" cap="none" spc="0" normalizeH="0" baseline="0" noProof="0" smtClean="0">
                <a:ln>
                  <a:noFill/>
                </a:ln>
                <a:solidFill>
                  <a:srgbClr val="FFFFFF"/>
                </a:solidFill>
                <a:effectLst/>
                <a:uLnTx/>
                <a:uFillTx/>
                <a:latin typeface="Arial" pitchFamily="34" charset="0"/>
                <a:ea typeface="+mn-ea"/>
                <a:cs typeface="Arial"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fr-FR" sz="1400" b="1" i="0" u="none" strike="noStrike" kern="1200" cap="none" spc="0" normalizeH="0" baseline="0" noProof="0" dirty="0">
              <a:ln>
                <a:noFill/>
              </a:ln>
              <a:solidFill>
                <a:srgbClr val="FFFFFF"/>
              </a:solidFill>
              <a:effectLst/>
              <a:uLnTx/>
              <a:uFillTx/>
              <a:latin typeface="Arial" pitchFamily="34" charset="0"/>
              <a:ea typeface="+mn-ea"/>
              <a:cs typeface="Arial" pitchFamily="34" charset="0"/>
            </a:endParaRPr>
          </a:p>
        </p:txBody>
      </p:sp>
      <p:sp>
        <p:nvSpPr>
          <p:cNvPr id="12" name="Rectangle 11"/>
          <p:cNvSpPr/>
          <p:nvPr/>
        </p:nvSpPr>
        <p:spPr>
          <a:xfrm>
            <a:off x="60539" y="4365104"/>
            <a:ext cx="1415117" cy="1897964"/>
          </a:xfrm>
          <a:prstGeom prst="rect">
            <a:avLst/>
          </a:prstGeom>
          <a:solidFill>
            <a:schemeClr val="accent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68275" indent="-168275" algn="ctr" eaLnBrk="0" fontAlgn="auto" hangingPunct="0">
              <a:lnSpc>
                <a:spcPct val="120000"/>
              </a:lnSpc>
              <a:spcBef>
                <a:spcPts val="300"/>
              </a:spcBef>
              <a:spcAft>
                <a:spcPts val="300"/>
              </a:spcAft>
              <a:buClr>
                <a:srgbClr val="C00000"/>
              </a:buClr>
              <a:tabLst>
                <a:tab pos="2803525" algn="l"/>
              </a:tabLst>
              <a:defRPr/>
            </a:pPr>
            <a:r>
              <a:rPr lang="en-US" sz="1200" b="1" dirty="0">
                <a:solidFill>
                  <a:schemeClr val="bg1"/>
                </a:solidFill>
                <a:latin typeface="Arial" pitchFamily="34" charset="0"/>
                <a:cs typeface="Arial" pitchFamily="34" charset="0"/>
              </a:rPr>
              <a:t>Alimentation du </a:t>
            </a:r>
            <a:r>
              <a:rPr lang="en-US" sz="1200" b="1" dirty="0" err="1">
                <a:solidFill>
                  <a:schemeClr val="bg1"/>
                </a:solidFill>
                <a:latin typeface="Arial" pitchFamily="34" charset="0"/>
                <a:cs typeface="Arial" pitchFamily="34" charset="0"/>
              </a:rPr>
              <a:t>fonds</a:t>
            </a:r>
            <a:endParaRPr lang="en-US" sz="12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683155078"/>
      </p:ext>
    </p:extLst>
  </p:cSld>
  <p:clrMapOvr>
    <a:masterClrMapping/>
  </p:clrMapOvr>
  <p:transition advTm="3000">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txBox="1">
            <a:spLocks/>
          </p:cNvSpPr>
          <p:nvPr/>
        </p:nvSpPr>
        <p:spPr>
          <a:xfrm>
            <a:off x="0" y="0"/>
            <a:ext cx="9144000" cy="548680"/>
          </a:xfrm>
          <a:prstGeom prst="rect">
            <a:avLst/>
          </a:prstGeom>
          <a:solidFill>
            <a:schemeClr val="accent1">
              <a:lumMod val="75000"/>
            </a:schemeClr>
          </a:solidFill>
        </p:spPr>
        <p:txBody>
          <a:bodyPr vert="horz" anchor="ctr">
            <a:normAutofit/>
          </a:bodyPr>
          <a:lstStyle/>
          <a:p>
            <a:pPr>
              <a:spcBef>
                <a:spcPct val="0"/>
              </a:spcBef>
              <a:defRPr/>
            </a:pPr>
            <a:r>
              <a:rPr lang="fr-FR" sz="2400" b="1" dirty="0">
                <a:solidFill>
                  <a:schemeClr val="bg1"/>
                </a:solidFill>
                <a:latin typeface="Arial" pitchFamily="34" charset="0"/>
                <a:cs typeface="Arial" pitchFamily="34" charset="0"/>
              </a:rPr>
              <a:t>Présentation du FCPE (2/3)</a:t>
            </a:r>
          </a:p>
        </p:txBody>
      </p:sp>
      <p:sp>
        <p:nvSpPr>
          <p:cNvPr id="21" name="Titre 1"/>
          <p:cNvSpPr txBox="1">
            <a:spLocks/>
          </p:cNvSpPr>
          <p:nvPr/>
        </p:nvSpPr>
        <p:spPr>
          <a:xfrm>
            <a:off x="562004" y="581012"/>
            <a:ext cx="8153400" cy="990600"/>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br>
              <a:rPr kumimoji="0" lang="fr-FR" sz="1100" b="1" i="0" u="none" strike="noStrike" kern="1200" cap="none" spc="0" normalizeH="0" baseline="0" noProof="0" dirty="0">
                <a:ln>
                  <a:noFill/>
                </a:ln>
                <a:solidFill>
                  <a:srgbClr val="002060"/>
                </a:solidFill>
                <a:effectLst/>
                <a:uLnTx/>
                <a:uFillTx/>
                <a:latin typeface="Arial" pitchFamily="34" charset="0"/>
                <a:ea typeface="+mj-ea"/>
                <a:cs typeface="Arial" pitchFamily="34" charset="0"/>
              </a:rPr>
            </a:br>
            <a:endParaRPr kumimoji="0" lang="fr-FR" sz="2400" b="1"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p:txBody>
      </p:sp>
      <p:sp>
        <p:nvSpPr>
          <p:cNvPr id="23" name="Espace réservé du numéro de diapositive 4"/>
          <p:cNvSpPr txBox="1">
            <a:spLocks/>
          </p:cNvSpPr>
          <p:nvPr/>
        </p:nvSpPr>
        <p:spPr>
          <a:xfrm>
            <a:off x="109510" y="1255698"/>
            <a:ext cx="533400" cy="244476"/>
          </a:xfrm>
          <a:prstGeom prst="rect">
            <a:avLst/>
          </a:prstGeom>
        </p:spPr>
        <p:txBody>
          <a:bodyP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16A8348-B9D9-4363-A16B-14BCB1A679A1}" type="slidenum">
              <a:rPr kumimoji="0" lang="fr-FR" sz="1400" b="1" i="0" u="none" strike="noStrike" kern="1200" cap="none" spc="0" normalizeH="0" baseline="0" noProof="0" smtClean="0">
                <a:ln>
                  <a:noFill/>
                </a:ln>
                <a:solidFill>
                  <a:schemeClr val="bg1"/>
                </a:solidFill>
                <a:effectLst/>
                <a:uLnTx/>
                <a:uFillTx/>
                <a:latin typeface="Arial" pitchFamily="34" charset="0"/>
                <a:ea typeface="+mn-ea"/>
                <a:cs typeface="Arial"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8</a:t>
            </a:fld>
            <a:endParaRPr kumimoji="0" lang="fr-FR" sz="1400" b="1"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graphicFrame>
        <p:nvGraphicFramePr>
          <p:cNvPr id="11" name="Diagramme 10"/>
          <p:cNvGraphicFramePr/>
          <p:nvPr/>
        </p:nvGraphicFramePr>
        <p:xfrm>
          <a:off x="611560" y="1772816"/>
          <a:ext cx="7581081" cy="37444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ZoneTexte 5"/>
          <p:cNvSpPr txBox="1"/>
          <p:nvPr/>
        </p:nvSpPr>
        <p:spPr>
          <a:xfrm>
            <a:off x="467544" y="5517232"/>
            <a:ext cx="8136904" cy="612155"/>
          </a:xfrm>
          <a:prstGeom prst="rect">
            <a:avLst/>
          </a:prstGeom>
          <a:noFill/>
        </p:spPr>
        <p:txBody>
          <a:bodyPr wrap="square" rtlCol="0">
            <a:spAutoFit/>
          </a:bodyPr>
          <a:lstStyle/>
          <a:p>
            <a:pPr marL="719138" indent="-719138">
              <a:lnSpc>
                <a:spcPct val="150000"/>
              </a:lnSpc>
            </a:pPr>
            <a:r>
              <a:rPr lang="fr-FR" sz="1200" b="1" dirty="0">
                <a:latin typeface="Arial" pitchFamily="34" charset="0"/>
                <a:cs typeface="Arial" pitchFamily="34" charset="0"/>
              </a:rPr>
              <a:t>Objectif: </a:t>
            </a:r>
            <a:r>
              <a:rPr lang="fr-FR" sz="1200" dirty="0">
                <a:latin typeface="Arial" pitchFamily="34" charset="0"/>
                <a:cs typeface="Arial" pitchFamily="34" charset="0"/>
              </a:rPr>
              <a:t>offrir aux employés d’une entreprise des revenus complémentaires au versement de leur retraite et bénéficier d’une gestion professionnelle de leur épargne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txBox="1">
            <a:spLocks/>
          </p:cNvSpPr>
          <p:nvPr/>
        </p:nvSpPr>
        <p:spPr>
          <a:xfrm>
            <a:off x="0" y="0"/>
            <a:ext cx="9144000" cy="548680"/>
          </a:xfrm>
          <a:prstGeom prst="rect">
            <a:avLst/>
          </a:prstGeom>
          <a:solidFill>
            <a:schemeClr val="accent1">
              <a:lumMod val="75000"/>
            </a:schemeClr>
          </a:solidFill>
        </p:spPr>
        <p:txBody>
          <a:bodyPr vert="horz" anchor="ctr">
            <a:normAutofit/>
          </a:bodyPr>
          <a:lstStyle/>
          <a:p>
            <a:pPr>
              <a:spcBef>
                <a:spcPct val="0"/>
              </a:spcBef>
              <a:defRPr/>
            </a:pPr>
            <a:r>
              <a:rPr lang="fr-FR" sz="2400" b="1" dirty="0">
                <a:solidFill>
                  <a:schemeClr val="bg1"/>
                </a:solidFill>
                <a:latin typeface="Arial" pitchFamily="34" charset="0"/>
                <a:cs typeface="Arial" pitchFamily="34" charset="0"/>
              </a:rPr>
              <a:t>Présentation du FCPE (3/3)</a:t>
            </a:r>
          </a:p>
        </p:txBody>
      </p:sp>
      <p:sp>
        <p:nvSpPr>
          <p:cNvPr id="21" name="Titre 1"/>
          <p:cNvSpPr txBox="1">
            <a:spLocks/>
          </p:cNvSpPr>
          <p:nvPr/>
        </p:nvSpPr>
        <p:spPr>
          <a:xfrm>
            <a:off x="562004" y="581012"/>
            <a:ext cx="8153400" cy="990600"/>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br>
              <a:rPr kumimoji="0" lang="fr-FR" sz="1100" b="1" i="0" u="none" strike="noStrike" kern="1200" cap="none" spc="0" normalizeH="0" baseline="0" noProof="0" dirty="0">
                <a:ln>
                  <a:noFill/>
                </a:ln>
                <a:solidFill>
                  <a:srgbClr val="002060"/>
                </a:solidFill>
                <a:effectLst/>
                <a:uLnTx/>
                <a:uFillTx/>
                <a:latin typeface="Arial" pitchFamily="34" charset="0"/>
                <a:ea typeface="+mj-ea"/>
                <a:cs typeface="Arial" pitchFamily="34" charset="0"/>
              </a:rPr>
            </a:br>
            <a:endParaRPr kumimoji="0" lang="fr-FR" sz="2400" b="1"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p:txBody>
      </p:sp>
      <p:sp>
        <p:nvSpPr>
          <p:cNvPr id="23" name="Espace réservé du numéro de diapositive 4"/>
          <p:cNvSpPr txBox="1">
            <a:spLocks/>
          </p:cNvSpPr>
          <p:nvPr/>
        </p:nvSpPr>
        <p:spPr>
          <a:xfrm>
            <a:off x="109510" y="1255698"/>
            <a:ext cx="533400" cy="244476"/>
          </a:xfrm>
          <a:prstGeom prst="rect">
            <a:avLst/>
          </a:prstGeom>
        </p:spPr>
        <p:txBody>
          <a:bodyP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16A8348-B9D9-4363-A16B-14BCB1A679A1}" type="slidenum">
              <a:rPr kumimoji="0" lang="fr-FR" sz="1400" b="1" i="0" u="none" strike="noStrike" kern="1200" cap="none" spc="0" normalizeH="0" baseline="0" noProof="0" smtClean="0">
                <a:ln>
                  <a:noFill/>
                </a:ln>
                <a:solidFill>
                  <a:schemeClr val="bg1"/>
                </a:solidFill>
                <a:effectLst/>
                <a:uLnTx/>
                <a:uFillTx/>
                <a:latin typeface="Arial" pitchFamily="34" charset="0"/>
                <a:ea typeface="+mn-ea"/>
                <a:cs typeface="Arial"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9</a:t>
            </a:fld>
            <a:endParaRPr kumimoji="0" lang="fr-FR" sz="1400" b="1"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graphicFrame>
        <p:nvGraphicFramePr>
          <p:cNvPr id="6" name="Espace réservé du contenu 11"/>
          <p:cNvGraphicFramePr>
            <a:graphicFrameLocks/>
          </p:cNvGraphicFramePr>
          <p:nvPr/>
        </p:nvGraphicFramePr>
        <p:xfrm>
          <a:off x="179512" y="2564904"/>
          <a:ext cx="2843808" cy="24509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me 6"/>
          <p:cNvGraphicFramePr/>
          <p:nvPr/>
        </p:nvGraphicFramePr>
        <p:xfrm>
          <a:off x="3779912" y="2564904"/>
          <a:ext cx="2664296" cy="245325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nvGrpSpPr>
          <p:cNvPr id="2" name="Groupe 19"/>
          <p:cNvGrpSpPr/>
          <p:nvPr/>
        </p:nvGrpSpPr>
        <p:grpSpPr>
          <a:xfrm>
            <a:off x="6948264" y="2737949"/>
            <a:ext cx="2195736" cy="2118030"/>
            <a:chOff x="0" y="-41993"/>
            <a:chExt cx="720907" cy="773501"/>
          </a:xfrm>
          <a:solidFill>
            <a:srgbClr val="7030A0"/>
          </a:solidFill>
        </p:grpSpPr>
        <p:sp>
          <p:nvSpPr>
            <p:cNvPr id="9" name="Ellipse 8"/>
            <p:cNvSpPr/>
            <p:nvPr/>
          </p:nvSpPr>
          <p:spPr>
            <a:xfrm>
              <a:off x="0" y="-41993"/>
              <a:ext cx="720907" cy="773501"/>
            </a:xfrm>
            <a:prstGeom prst="ellipse">
              <a:avLst/>
            </a:prstGeom>
            <a:grpFill/>
          </p:spPr>
          <p:style>
            <a:lnRef idx="2">
              <a:schemeClr val="lt1">
                <a:hueOff val="0"/>
                <a:satOff val="0"/>
                <a:lumOff val="0"/>
                <a:alphaOff val="0"/>
              </a:schemeClr>
            </a:lnRef>
            <a:fillRef idx="1">
              <a:schemeClr val="accent3">
                <a:hueOff val="11250264"/>
                <a:satOff val="-16880"/>
                <a:lumOff val="-2745"/>
                <a:alphaOff val="0"/>
              </a:schemeClr>
            </a:fillRef>
            <a:effectRef idx="0">
              <a:schemeClr val="accent3">
                <a:hueOff val="11250264"/>
                <a:satOff val="-16880"/>
                <a:lumOff val="-2745"/>
                <a:alphaOff val="0"/>
              </a:schemeClr>
            </a:effectRef>
            <a:fontRef idx="minor">
              <a:schemeClr val="lt1"/>
            </a:fontRef>
          </p:style>
        </p:sp>
        <p:sp>
          <p:nvSpPr>
            <p:cNvPr id="10" name="Ellipse 4"/>
            <p:cNvSpPr/>
            <p:nvPr/>
          </p:nvSpPr>
          <p:spPr>
            <a:xfrm>
              <a:off x="105574" y="105574"/>
              <a:ext cx="509759" cy="509759"/>
            </a:xfrm>
            <a:prstGeom prst="rect">
              <a:avLst/>
            </a:prstGeom>
            <a:grpFill/>
          </p:spPr>
          <p:style>
            <a:lnRef idx="0">
              <a:scrgbClr r="0" g="0" b="0"/>
            </a:lnRef>
            <a:fillRef idx="0">
              <a:scrgbClr r="0" g="0" b="0"/>
            </a:fillRef>
            <a:effectRef idx="0">
              <a:scrgbClr r="0" g="0" b="0"/>
            </a:effectRef>
            <a:fontRef idx="minor">
              <a:schemeClr val="lt1"/>
            </a:fontRef>
          </p:style>
          <p:txBody>
            <a:bodyPr lIns="40640" tIns="40640" rIns="40640" bIns="40640" spcCol="127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1422400">
                <a:lnSpc>
                  <a:spcPct val="90000"/>
                </a:lnSpc>
                <a:spcAft>
                  <a:spcPct val="35000"/>
                </a:spcAft>
                <a:defRPr/>
              </a:pPr>
              <a:r>
                <a:rPr lang="fr-FR" sz="3200" b="1" dirty="0">
                  <a:latin typeface="Arial" pitchFamily="34" charset="0"/>
                  <a:cs typeface="Arial" pitchFamily="34" charset="0"/>
                </a:rPr>
                <a:t>Actif du FCP</a:t>
              </a:r>
            </a:p>
          </p:txBody>
        </p:sp>
      </p:grpSp>
      <p:grpSp>
        <p:nvGrpSpPr>
          <p:cNvPr id="3" name="Groupe 13"/>
          <p:cNvGrpSpPr/>
          <p:nvPr/>
        </p:nvGrpSpPr>
        <p:grpSpPr>
          <a:xfrm>
            <a:off x="3203848" y="3573016"/>
            <a:ext cx="418126" cy="418126"/>
            <a:chOff x="0" y="0"/>
            <a:chExt cx="418126" cy="418126"/>
          </a:xfrm>
          <a:solidFill>
            <a:schemeClr val="accent2"/>
          </a:solidFill>
        </p:grpSpPr>
        <p:sp>
          <p:nvSpPr>
            <p:cNvPr id="13" name="Plus 12"/>
            <p:cNvSpPr/>
            <p:nvPr/>
          </p:nvSpPr>
          <p:spPr>
            <a:xfrm>
              <a:off x="0" y="0"/>
              <a:ext cx="418126" cy="418126"/>
            </a:xfrm>
            <a:prstGeom prst="mathPlus">
              <a:avLst/>
            </a:prstGeom>
            <a:grpFill/>
          </p:spPr>
          <p:style>
            <a:lnRef idx="0">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14" name="Plus 4"/>
            <p:cNvSpPr/>
            <p:nvPr/>
          </p:nvSpPr>
          <p:spPr>
            <a:xfrm>
              <a:off x="55423" y="159891"/>
              <a:ext cx="307280" cy="98344"/>
            </a:xfrm>
            <a:prstGeom prst="rect">
              <a:avLst/>
            </a:prstGeom>
            <a:grpFill/>
          </p:spPr>
          <p:style>
            <a:lnRef idx="0">
              <a:scrgbClr r="0" g="0" b="0"/>
            </a:lnRef>
            <a:fillRef idx="0">
              <a:scrgbClr r="0" g="0" b="0"/>
            </a:fillRef>
            <a:effectRef idx="0">
              <a:scrgbClr r="0" g="0" b="0"/>
            </a:effectRef>
            <a:fontRef idx="minor">
              <a:schemeClr val="lt1"/>
            </a:fontRef>
          </p:style>
          <p:txBody>
            <a:bodyPr lIns="0" tIns="0" rIns="0" bIns="0" spcCol="127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177800">
                <a:lnSpc>
                  <a:spcPct val="90000"/>
                </a:lnSpc>
                <a:spcAft>
                  <a:spcPct val="35000"/>
                </a:spcAft>
                <a:defRPr/>
              </a:pPr>
              <a:endParaRPr lang="fr-FR" sz="400"/>
            </a:p>
          </p:txBody>
        </p:sp>
      </p:grpSp>
      <p:grpSp>
        <p:nvGrpSpPr>
          <p:cNvPr id="4" name="Groupe 16"/>
          <p:cNvGrpSpPr>
            <a:grpSpLocks/>
          </p:cNvGrpSpPr>
          <p:nvPr/>
        </p:nvGrpSpPr>
        <p:grpSpPr bwMode="auto">
          <a:xfrm>
            <a:off x="6516216" y="3645024"/>
            <a:ext cx="419100" cy="419100"/>
            <a:chOff x="0" y="0"/>
            <a:chExt cx="418126" cy="418126"/>
          </a:xfrm>
        </p:grpSpPr>
        <p:sp>
          <p:nvSpPr>
            <p:cNvPr id="16" name="Égal 15"/>
            <p:cNvSpPr/>
            <p:nvPr/>
          </p:nvSpPr>
          <p:spPr>
            <a:xfrm>
              <a:off x="0" y="0"/>
              <a:ext cx="418126" cy="418126"/>
            </a:xfrm>
            <a:prstGeom prst="mathEqual">
              <a:avLst/>
            </a:prstGeom>
          </p:spPr>
          <p:style>
            <a:lnRef idx="0">
              <a:schemeClr val="lt1">
                <a:hueOff val="0"/>
                <a:satOff val="0"/>
                <a:lumOff val="0"/>
                <a:alphaOff val="0"/>
              </a:schemeClr>
            </a:lnRef>
            <a:fillRef idx="1">
              <a:schemeClr val="accent3">
                <a:hueOff val="11250264"/>
                <a:satOff val="-16880"/>
                <a:lumOff val="-2745"/>
                <a:alphaOff val="0"/>
              </a:schemeClr>
            </a:fillRef>
            <a:effectRef idx="0">
              <a:schemeClr val="accent3">
                <a:hueOff val="11250264"/>
                <a:satOff val="-16880"/>
                <a:lumOff val="-2745"/>
                <a:alphaOff val="0"/>
              </a:schemeClr>
            </a:effectRef>
            <a:fontRef idx="minor">
              <a:schemeClr val="lt1"/>
            </a:fontRef>
          </p:style>
        </p:sp>
        <p:sp>
          <p:nvSpPr>
            <p:cNvPr id="17" name="Égal 4"/>
            <p:cNvSpPr/>
            <p:nvPr/>
          </p:nvSpPr>
          <p:spPr>
            <a:xfrm>
              <a:off x="55433" y="85526"/>
              <a:ext cx="307259" cy="247074"/>
            </a:xfrm>
            <a:prstGeom prst="rect">
              <a:avLst/>
            </a:prstGeom>
          </p:spPr>
          <p:style>
            <a:lnRef idx="0">
              <a:scrgbClr r="0" g="0" b="0"/>
            </a:lnRef>
            <a:fillRef idx="0">
              <a:scrgbClr r="0" g="0" b="0"/>
            </a:fillRef>
            <a:effectRef idx="0">
              <a:scrgbClr r="0" g="0" b="0"/>
            </a:effectRef>
            <a:fontRef idx="minor">
              <a:schemeClr val="lt1"/>
            </a:fontRef>
          </p:style>
          <p:txBody>
            <a:bodyPr lIns="0" tIns="0" rIns="0" bIns="0" spcCol="127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177800">
                <a:lnSpc>
                  <a:spcPct val="90000"/>
                </a:lnSpc>
                <a:spcAft>
                  <a:spcPct val="35000"/>
                </a:spcAft>
                <a:defRPr/>
              </a:pPr>
              <a:endParaRPr lang="fr-FR" sz="400"/>
            </a:p>
          </p:txBody>
        </p:sp>
      </p:grpSp>
      <p:sp>
        <p:nvSpPr>
          <p:cNvPr id="18" name="Rectangle 17"/>
          <p:cNvSpPr/>
          <p:nvPr/>
        </p:nvSpPr>
        <p:spPr>
          <a:xfrm>
            <a:off x="323528" y="5301208"/>
            <a:ext cx="8280920" cy="1200329"/>
          </a:xfrm>
          <a:prstGeom prst="rect">
            <a:avLst/>
          </a:prstGeom>
        </p:spPr>
        <p:txBody>
          <a:bodyPr wrap="square">
            <a:spAutoFit/>
          </a:bodyPr>
          <a:lstStyle/>
          <a:p>
            <a:pPr lvl="0" algn="just">
              <a:lnSpc>
                <a:spcPct val="150000"/>
              </a:lnSpc>
              <a:spcBef>
                <a:spcPts val="700"/>
              </a:spcBef>
              <a:buClr>
                <a:srgbClr val="0000FF"/>
              </a:buClr>
              <a:buSzPct val="60000"/>
              <a:defRPr/>
            </a:pPr>
            <a:r>
              <a:rPr lang="fr-FR" sz="1200" dirty="0">
                <a:latin typeface="Arial" pitchFamily="34" charset="0"/>
                <a:cs typeface="Arial" pitchFamily="34" charset="0"/>
              </a:rPr>
              <a:t>L’actif de départ du Fonds sera essentiellement composé des sommes mises à disposition par l’entreprise et des cotisations obligatoires et libres (volontaires et/ou exceptionnelles) effectuées par les salariés. Par la suite, le fonds sera alimenté par des cotisations obligatoires mensuelles à déterminer pour les différentes catégories d’employés, avec la possibilité de faire des versements libres complémentaires   </a:t>
            </a:r>
          </a:p>
        </p:txBody>
      </p:sp>
      <p:grpSp>
        <p:nvGrpSpPr>
          <p:cNvPr id="5" name="Groupe 18"/>
          <p:cNvGrpSpPr/>
          <p:nvPr/>
        </p:nvGrpSpPr>
        <p:grpSpPr>
          <a:xfrm>
            <a:off x="539552" y="1628800"/>
            <a:ext cx="1944216" cy="802598"/>
            <a:chOff x="864096" y="0"/>
            <a:chExt cx="802598" cy="802598"/>
          </a:xfrm>
        </p:grpSpPr>
        <p:sp>
          <p:nvSpPr>
            <p:cNvPr id="22" name="Ellipse 21"/>
            <p:cNvSpPr/>
            <p:nvPr/>
          </p:nvSpPr>
          <p:spPr>
            <a:xfrm>
              <a:off x="864096" y="0"/>
              <a:ext cx="802598" cy="802598"/>
            </a:xfrm>
            <a:prstGeom prst="ellipse">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24" name="Ellipse 4"/>
            <p:cNvSpPr/>
            <p:nvPr/>
          </p:nvSpPr>
          <p:spPr>
            <a:xfrm>
              <a:off x="981634" y="117538"/>
              <a:ext cx="567522" cy="56752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fr-FR" sz="1200" b="1" kern="1200" dirty="0">
                  <a:latin typeface="Arial" pitchFamily="34" charset="0"/>
                  <a:cs typeface="Arial" pitchFamily="34" charset="0"/>
                </a:rPr>
                <a:t>Salariés</a:t>
              </a:r>
            </a:p>
          </p:txBody>
        </p:sp>
      </p:grpSp>
      <p:grpSp>
        <p:nvGrpSpPr>
          <p:cNvPr id="8" name="Groupe 24"/>
          <p:cNvGrpSpPr/>
          <p:nvPr/>
        </p:nvGrpSpPr>
        <p:grpSpPr>
          <a:xfrm>
            <a:off x="4355976" y="1700808"/>
            <a:ext cx="1728192" cy="736534"/>
            <a:chOff x="2359057" y="894365"/>
            <a:chExt cx="664526" cy="664526"/>
          </a:xfrm>
        </p:grpSpPr>
        <p:sp>
          <p:nvSpPr>
            <p:cNvPr id="26" name="Ellipse 25"/>
            <p:cNvSpPr/>
            <p:nvPr/>
          </p:nvSpPr>
          <p:spPr>
            <a:xfrm>
              <a:off x="2359057" y="894365"/>
              <a:ext cx="664526" cy="664526"/>
            </a:xfrm>
            <a:prstGeom prst="ellipse">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27" name="Ellipse 4"/>
            <p:cNvSpPr/>
            <p:nvPr/>
          </p:nvSpPr>
          <p:spPr>
            <a:xfrm>
              <a:off x="2456375" y="991683"/>
              <a:ext cx="469890" cy="4698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fr-FR" sz="1200" b="1" kern="1200" dirty="0">
                  <a:latin typeface="Arial" pitchFamily="34" charset="0"/>
                  <a:cs typeface="Arial" pitchFamily="34" charset="0"/>
                </a:rPr>
                <a:t>Entreprise</a:t>
              </a:r>
            </a:p>
          </p:txBody>
        </p:sp>
      </p:grpSp>
      <p:grpSp>
        <p:nvGrpSpPr>
          <p:cNvPr id="11" name="Groupe 13"/>
          <p:cNvGrpSpPr/>
          <p:nvPr/>
        </p:nvGrpSpPr>
        <p:grpSpPr>
          <a:xfrm>
            <a:off x="1331640" y="3501008"/>
            <a:ext cx="360040" cy="360040"/>
            <a:chOff x="0" y="0"/>
            <a:chExt cx="418126" cy="418126"/>
          </a:xfrm>
          <a:solidFill>
            <a:schemeClr val="tx2"/>
          </a:solidFill>
        </p:grpSpPr>
        <p:sp>
          <p:nvSpPr>
            <p:cNvPr id="29" name="Plus 28"/>
            <p:cNvSpPr/>
            <p:nvPr/>
          </p:nvSpPr>
          <p:spPr>
            <a:xfrm>
              <a:off x="0" y="0"/>
              <a:ext cx="418126" cy="418126"/>
            </a:xfrm>
            <a:prstGeom prst="mathPlus">
              <a:avLst/>
            </a:prstGeom>
            <a:grpFill/>
          </p:spPr>
          <p:style>
            <a:lnRef idx="0">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30" name="Plus 4"/>
            <p:cNvSpPr/>
            <p:nvPr/>
          </p:nvSpPr>
          <p:spPr>
            <a:xfrm>
              <a:off x="55423" y="159891"/>
              <a:ext cx="307280" cy="98344"/>
            </a:xfrm>
            <a:prstGeom prst="rect">
              <a:avLst/>
            </a:prstGeom>
            <a:grpFill/>
          </p:spPr>
          <p:style>
            <a:lnRef idx="0">
              <a:scrgbClr r="0" g="0" b="0"/>
            </a:lnRef>
            <a:fillRef idx="0">
              <a:scrgbClr r="0" g="0" b="0"/>
            </a:fillRef>
            <a:effectRef idx="0">
              <a:scrgbClr r="0" g="0" b="0"/>
            </a:effectRef>
            <a:fontRef idx="minor">
              <a:schemeClr val="lt1"/>
            </a:fontRef>
          </p:style>
          <p:txBody>
            <a:bodyPr lIns="0" tIns="0" rIns="0" bIns="0" spcCol="127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177800">
                <a:lnSpc>
                  <a:spcPct val="90000"/>
                </a:lnSpc>
                <a:spcAft>
                  <a:spcPct val="35000"/>
                </a:spcAft>
                <a:defRPr/>
              </a:pPr>
              <a:endParaRPr lang="fr-FR" sz="400"/>
            </a:p>
          </p:txBody>
        </p:sp>
      </p:gr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édian">
  <a:themeElements>
    <a:clrScheme name="Personnalisé 3">
      <a:dk1>
        <a:sysClr val="windowText" lastClr="000000"/>
      </a:dk1>
      <a:lt1>
        <a:sysClr val="window" lastClr="FFFFFF"/>
      </a:lt1>
      <a:dk2>
        <a:srgbClr val="04617B"/>
      </a:dk2>
      <a:lt2>
        <a:srgbClr val="DBF5F9"/>
      </a:lt2>
      <a:accent1>
        <a:srgbClr val="04617B"/>
      </a:accent1>
      <a:accent2>
        <a:srgbClr val="FF6600"/>
      </a:accent2>
      <a:accent3>
        <a:srgbClr val="0BD0D9"/>
      </a:accent3>
      <a:accent4>
        <a:srgbClr val="10CF9B"/>
      </a:accent4>
      <a:accent5>
        <a:srgbClr val="7CCA62"/>
      </a:accent5>
      <a:accent6>
        <a:srgbClr val="A5C249"/>
      </a:accent6>
      <a:hlink>
        <a:srgbClr val="E2D700"/>
      </a:hlink>
      <a:folHlink>
        <a:srgbClr val="85DFD0"/>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26871</TotalTime>
  <Words>1647</Words>
  <Application>Microsoft Office PowerPoint</Application>
  <PresentationFormat>Affichage à l'écran (4:3)</PresentationFormat>
  <Paragraphs>314</Paragraphs>
  <Slides>20</Slides>
  <Notes>4</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20</vt:i4>
      </vt:variant>
    </vt:vector>
  </HeadingPairs>
  <TitlesOfParts>
    <vt:vector size="29" baseType="lpstr">
      <vt:lpstr>Arial</vt:lpstr>
      <vt:lpstr>Arial corps</vt:lpstr>
      <vt:lpstr>Arial Narrow</vt:lpstr>
      <vt:lpstr>Calibri</vt:lpstr>
      <vt:lpstr>Century Gothic</vt:lpstr>
      <vt:lpstr>Symbol</vt:lpstr>
      <vt:lpstr>Wingdings</vt:lpstr>
      <vt:lpstr>Wingdings 2</vt:lpstr>
      <vt:lpstr>Médian</vt:lpstr>
      <vt:lpstr> L’epargne collective</vt:lpstr>
      <vt:lpstr>  PAtrick BROCHET  Directeur Général de IMPAXIS SECURITIES</vt:lpstr>
      <vt:lpstr>Présentation PowerPoint</vt:lpstr>
      <vt:lpstr>Présentation PowerPoint</vt:lpstr>
      <vt:lpstr>Présentation PowerPoint</vt:lpstr>
      <vt:lpstr>le FCPE en detail</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Le club d’investissement</vt:lpstr>
      <vt:lpstr>Présentation PowerPoint</vt:lpstr>
      <vt:lpstr>Gestion de l’épargne collective : le club d’investissement (2/2) </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dc:title>
  <dc:creator>Ndeye Fatou Sow Kane</dc:creator>
  <cp:lastModifiedBy>amath ba</cp:lastModifiedBy>
  <cp:revision>857</cp:revision>
  <dcterms:created xsi:type="dcterms:W3CDTF">2011-09-30T08:35:45Z</dcterms:created>
  <dcterms:modified xsi:type="dcterms:W3CDTF">2017-02-07T11:13:42Z</dcterms:modified>
</cp:coreProperties>
</file>